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6858000" cy="9906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A1A33-BF8F-4367-9D8B-1322E6A45B9C}" v="846" dt="2024-08-19T01:16:15.8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p:cViewPr varScale="1">
        <p:scale>
          <a:sx n="40" d="100"/>
          <a:sy n="40" d="100"/>
        </p:scale>
        <p:origin x="1488" y="6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18831" cy="49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t" anchorCtr="0" compatLnSpc="1">
            <a:prstTxWarp prst="textNoShape">
              <a:avLst/>
            </a:prstTxWarp>
          </a:bodyPr>
          <a:lstStyle>
            <a:lvl1pPr defTabSz="914407">
              <a:defRPr sz="1200"/>
            </a:lvl1pPr>
          </a:lstStyle>
          <a:p>
            <a:endParaRPr lang="en-US" altLang="ja-JP"/>
          </a:p>
        </p:txBody>
      </p:sp>
      <p:sp>
        <p:nvSpPr>
          <p:cNvPr id="7171" name="Rectangle 3"/>
          <p:cNvSpPr>
            <a:spLocks noGrp="1" noChangeArrowheads="1"/>
          </p:cNvSpPr>
          <p:nvPr>
            <p:ph type="dt" sz="quarter" idx="1"/>
          </p:nvPr>
        </p:nvSpPr>
        <p:spPr bwMode="auto">
          <a:xfrm>
            <a:off x="3816932" y="0"/>
            <a:ext cx="2918831" cy="49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t" anchorCtr="0" compatLnSpc="1">
            <a:prstTxWarp prst="textNoShape">
              <a:avLst/>
            </a:prstTxWarp>
          </a:bodyPr>
          <a:lstStyle>
            <a:lvl1pPr algn="r" defTabSz="914407">
              <a:defRPr sz="1200"/>
            </a:lvl1pPr>
          </a:lstStyle>
          <a:p>
            <a:endParaRPr lang="en-US" altLang="ja-JP"/>
          </a:p>
        </p:txBody>
      </p:sp>
      <p:sp>
        <p:nvSpPr>
          <p:cNvPr id="7172" name="Rectangle 4"/>
          <p:cNvSpPr>
            <a:spLocks noGrp="1" noChangeArrowheads="1"/>
          </p:cNvSpPr>
          <p:nvPr>
            <p:ph type="ftr" sz="quarter" idx="2"/>
          </p:nvPr>
        </p:nvSpPr>
        <p:spPr bwMode="auto">
          <a:xfrm>
            <a:off x="0" y="9373391"/>
            <a:ext cx="2918831" cy="49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b" anchorCtr="0" compatLnSpc="1">
            <a:prstTxWarp prst="textNoShape">
              <a:avLst/>
            </a:prstTxWarp>
          </a:bodyPr>
          <a:lstStyle>
            <a:lvl1pPr defTabSz="914407">
              <a:defRPr sz="1200"/>
            </a:lvl1pPr>
          </a:lstStyle>
          <a:p>
            <a:endParaRPr lang="en-US" altLang="ja-JP"/>
          </a:p>
        </p:txBody>
      </p:sp>
      <p:sp>
        <p:nvSpPr>
          <p:cNvPr id="7173" name="Rectangle 5"/>
          <p:cNvSpPr>
            <a:spLocks noGrp="1" noChangeArrowheads="1"/>
          </p:cNvSpPr>
          <p:nvPr>
            <p:ph type="sldNum" sz="quarter" idx="3"/>
          </p:nvPr>
        </p:nvSpPr>
        <p:spPr bwMode="auto">
          <a:xfrm>
            <a:off x="3816932" y="9373391"/>
            <a:ext cx="2918831" cy="49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b" anchorCtr="0" compatLnSpc="1">
            <a:prstTxWarp prst="textNoShape">
              <a:avLst/>
            </a:prstTxWarp>
          </a:bodyPr>
          <a:lstStyle>
            <a:lvl1pPr algn="r" defTabSz="914407">
              <a:defRPr sz="1200"/>
            </a:lvl1pPr>
          </a:lstStyle>
          <a:p>
            <a:fld id="{F373BA29-ABA0-4DFC-A767-BE12ACA5B38C}" type="slidenum">
              <a:rPr lang="en-US" altLang="ja-JP"/>
              <a:pPr/>
              <a:t>‹#›</a:t>
            </a:fld>
            <a:endParaRPr lang="en-US" altLang="ja-JP"/>
          </a:p>
        </p:txBody>
      </p:sp>
    </p:spTree>
    <p:extLst>
      <p:ext uri="{BB962C8B-B14F-4D97-AF65-F5344CB8AC3E}">
        <p14:creationId xmlns:p14="http://schemas.microsoft.com/office/powerpoint/2010/main" val="197892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EC58DED-6FED-434C-A095-E2049AB3520B}" type="slidenum">
              <a:rPr lang="en-US" altLang="ja-JP"/>
              <a:pPr/>
              <a:t>‹#›</a:t>
            </a:fld>
            <a:endParaRPr lang="en-US" altLang="ja-JP"/>
          </a:p>
        </p:txBody>
      </p:sp>
    </p:spTree>
    <p:extLst>
      <p:ext uri="{BB962C8B-B14F-4D97-AF65-F5344CB8AC3E}">
        <p14:creationId xmlns:p14="http://schemas.microsoft.com/office/powerpoint/2010/main" val="155378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3DA9C72-0F9F-4633-B2EE-A1F4217E9764}" type="slidenum">
              <a:rPr lang="en-US" altLang="ja-JP"/>
              <a:pPr/>
              <a:t>‹#›</a:t>
            </a:fld>
            <a:endParaRPr lang="en-US" altLang="ja-JP"/>
          </a:p>
        </p:txBody>
      </p:sp>
    </p:spTree>
    <p:extLst>
      <p:ext uri="{BB962C8B-B14F-4D97-AF65-F5344CB8AC3E}">
        <p14:creationId xmlns:p14="http://schemas.microsoft.com/office/powerpoint/2010/main" val="3680574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0" y="881063"/>
            <a:ext cx="4219575" cy="7924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462813F-1F89-43C3-86B0-F939F1B975A4}" type="slidenum">
              <a:rPr lang="en-US" altLang="ja-JP"/>
              <a:pPr/>
              <a:t>‹#›</a:t>
            </a:fld>
            <a:endParaRPr lang="en-US" altLang="ja-JP"/>
          </a:p>
        </p:txBody>
      </p:sp>
    </p:spTree>
    <p:extLst>
      <p:ext uri="{BB962C8B-B14F-4D97-AF65-F5344CB8AC3E}">
        <p14:creationId xmlns:p14="http://schemas.microsoft.com/office/powerpoint/2010/main" val="286841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E24E46E-74D4-481B-AB1E-D156B6931E1F}" type="slidenum">
              <a:rPr lang="en-US" altLang="ja-JP"/>
              <a:pPr/>
              <a:t>‹#›</a:t>
            </a:fld>
            <a:endParaRPr lang="en-US" altLang="ja-JP"/>
          </a:p>
        </p:txBody>
      </p:sp>
    </p:spTree>
    <p:extLst>
      <p:ext uri="{BB962C8B-B14F-4D97-AF65-F5344CB8AC3E}">
        <p14:creationId xmlns:p14="http://schemas.microsoft.com/office/powerpoint/2010/main" val="230191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52BCEA4-55D9-42C9-B756-1C8B84198845}" type="slidenum">
              <a:rPr lang="en-US" altLang="ja-JP"/>
              <a:pPr/>
              <a:t>‹#›</a:t>
            </a:fld>
            <a:endParaRPr lang="en-US" altLang="ja-JP"/>
          </a:p>
        </p:txBody>
      </p:sp>
    </p:spTree>
    <p:extLst>
      <p:ext uri="{BB962C8B-B14F-4D97-AF65-F5344CB8AC3E}">
        <p14:creationId xmlns:p14="http://schemas.microsoft.com/office/powerpoint/2010/main" val="17584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0128E97B-25C4-4B07-90F8-B94B84A7EC3E}" type="slidenum">
              <a:rPr lang="en-US" altLang="ja-JP"/>
              <a:pPr/>
              <a:t>‹#›</a:t>
            </a:fld>
            <a:endParaRPr lang="en-US" altLang="ja-JP"/>
          </a:p>
        </p:txBody>
      </p:sp>
    </p:spTree>
    <p:extLst>
      <p:ext uri="{BB962C8B-B14F-4D97-AF65-F5344CB8AC3E}">
        <p14:creationId xmlns:p14="http://schemas.microsoft.com/office/powerpoint/2010/main" val="103510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DCD23F7C-0CEE-4078-9F56-614DCF34565B}" type="slidenum">
              <a:rPr lang="en-US" altLang="ja-JP"/>
              <a:pPr/>
              <a:t>‹#›</a:t>
            </a:fld>
            <a:endParaRPr lang="en-US" altLang="ja-JP"/>
          </a:p>
        </p:txBody>
      </p:sp>
    </p:spTree>
    <p:extLst>
      <p:ext uri="{BB962C8B-B14F-4D97-AF65-F5344CB8AC3E}">
        <p14:creationId xmlns:p14="http://schemas.microsoft.com/office/powerpoint/2010/main" val="755827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83CB6009-0ABB-41E7-BE2A-2D048F1AD122}" type="slidenum">
              <a:rPr lang="en-US" altLang="ja-JP"/>
              <a:pPr/>
              <a:t>‹#›</a:t>
            </a:fld>
            <a:endParaRPr lang="en-US" altLang="ja-JP"/>
          </a:p>
        </p:txBody>
      </p:sp>
    </p:spTree>
    <p:extLst>
      <p:ext uri="{BB962C8B-B14F-4D97-AF65-F5344CB8AC3E}">
        <p14:creationId xmlns:p14="http://schemas.microsoft.com/office/powerpoint/2010/main" val="266565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325BABDA-7B32-4F35-9787-9B733B06800E}" type="slidenum">
              <a:rPr lang="en-US" altLang="ja-JP"/>
              <a:pPr/>
              <a:t>‹#›</a:t>
            </a:fld>
            <a:endParaRPr lang="en-US" altLang="ja-JP"/>
          </a:p>
        </p:txBody>
      </p:sp>
    </p:spTree>
    <p:extLst>
      <p:ext uri="{BB962C8B-B14F-4D97-AF65-F5344CB8AC3E}">
        <p14:creationId xmlns:p14="http://schemas.microsoft.com/office/powerpoint/2010/main" val="25988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CC7C6424-2CAB-45F8-9A2F-6CBE2FAFCC0D}" type="slidenum">
              <a:rPr lang="en-US" altLang="ja-JP"/>
              <a:pPr/>
              <a:t>‹#›</a:t>
            </a:fld>
            <a:endParaRPr lang="en-US" altLang="ja-JP"/>
          </a:p>
        </p:txBody>
      </p:sp>
    </p:spTree>
    <p:extLst>
      <p:ext uri="{BB962C8B-B14F-4D97-AF65-F5344CB8AC3E}">
        <p14:creationId xmlns:p14="http://schemas.microsoft.com/office/powerpoint/2010/main" val="378576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16D731B0-9E31-4881-BFDB-CF9BB3C15B3B}" type="slidenum">
              <a:rPr lang="en-US" altLang="ja-JP"/>
              <a:pPr/>
              <a:t>‹#›</a:t>
            </a:fld>
            <a:endParaRPr lang="en-US" altLang="ja-JP"/>
          </a:p>
        </p:txBody>
      </p:sp>
    </p:spTree>
    <p:extLst>
      <p:ext uri="{BB962C8B-B14F-4D97-AF65-F5344CB8AC3E}">
        <p14:creationId xmlns:p14="http://schemas.microsoft.com/office/powerpoint/2010/main" val="1085693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DCB79C6-85F8-4B55-8492-E186DDF03E70}"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charset="0"/>
          <a:ea typeface="ＭＳ Ｐゴシック" pitchFamily="50" charset="-128"/>
        </a:defRPr>
      </a:lvl2pPr>
      <a:lvl3pPr algn="ctr" rtl="0" fontAlgn="base">
        <a:spcBef>
          <a:spcPct val="0"/>
        </a:spcBef>
        <a:spcAft>
          <a:spcPct val="0"/>
        </a:spcAft>
        <a:defRPr kumimoji="1" sz="4400">
          <a:solidFill>
            <a:schemeClr val="tx2"/>
          </a:solidFill>
          <a:latin typeface="Times New Roman" charset="0"/>
          <a:ea typeface="ＭＳ Ｐゴシック" pitchFamily="50" charset="-128"/>
        </a:defRPr>
      </a:lvl3pPr>
      <a:lvl4pPr algn="ctr" rtl="0" fontAlgn="base">
        <a:spcBef>
          <a:spcPct val="0"/>
        </a:spcBef>
        <a:spcAft>
          <a:spcPct val="0"/>
        </a:spcAft>
        <a:defRPr kumimoji="1" sz="4400">
          <a:solidFill>
            <a:schemeClr val="tx2"/>
          </a:solidFill>
          <a:latin typeface="Times New Roman" charset="0"/>
          <a:ea typeface="ＭＳ Ｐゴシック" pitchFamily="50" charset="-128"/>
        </a:defRPr>
      </a:lvl4pPr>
      <a:lvl5pPr algn="ctr" rtl="0" fontAlgn="base">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60" name="Group 4720"/>
          <p:cNvGrpSpPr>
            <a:grpSpLocks/>
          </p:cNvGrpSpPr>
          <p:nvPr/>
        </p:nvGrpSpPr>
        <p:grpSpPr bwMode="auto">
          <a:xfrm>
            <a:off x="0" y="-11113"/>
            <a:ext cx="6880225" cy="9917113"/>
            <a:chOff x="0" y="-7"/>
            <a:chExt cx="4334" cy="6247"/>
          </a:xfrm>
        </p:grpSpPr>
        <p:sp>
          <p:nvSpPr>
            <p:cNvPr id="2052" name="Text Box 4"/>
            <p:cNvSpPr txBox="1">
              <a:spLocks noChangeArrowheads="1"/>
            </p:cNvSpPr>
            <p:nvPr/>
          </p:nvSpPr>
          <p:spPr bwMode="auto">
            <a:xfrm>
              <a:off x="0" y="0"/>
              <a:ext cx="2976"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100" b="1" i="1" dirty="0">
                  <a:latin typeface="Arial Black" pitchFamily="34" charset="0"/>
                </a:rPr>
                <a:t>Pharma Bridge</a:t>
              </a:r>
            </a:p>
          </p:txBody>
        </p:sp>
        <p:sp>
          <p:nvSpPr>
            <p:cNvPr id="2053" name="Text Box 5"/>
            <p:cNvSpPr txBox="1">
              <a:spLocks noChangeArrowheads="1"/>
            </p:cNvSpPr>
            <p:nvPr/>
          </p:nvSpPr>
          <p:spPr bwMode="auto">
            <a:xfrm>
              <a:off x="3108" y="156"/>
              <a:ext cx="12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b="1"/>
                <a:t>2000-00-00 Vol.0000</a:t>
              </a:r>
            </a:p>
          </p:txBody>
        </p:sp>
        <p:sp>
          <p:nvSpPr>
            <p:cNvPr id="2054" name="Text Box 6"/>
            <p:cNvSpPr txBox="1">
              <a:spLocks noChangeArrowheads="1"/>
            </p:cNvSpPr>
            <p:nvPr/>
          </p:nvSpPr>
          <p:spPr bwMode="auto">
            <a:xfrm>
              <a:off x="3327" y="-7"/>
              <a:ext cx="11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400"/>
            </a:p>
          </p:txBody>
        </p:sp>
        <p:sp>
          <p:nvSpPr>
            <p:cNvPr id="2055" name="Line 7"/>
            <p:cNvSpPr>
              <a:spLocks noChangeShapeType="1"/>
            </p:cNvSpPr>
            <p:nvPr/>
          </p:nvSpPr>
          <p:spPr bwMode="auto">
            <a:xfrm>
              <a:off x="0" y="364"/>
              <a:ext cx="43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 name="Text Box 8"/>
            <p:cNvSpPr txBox="1">
              <a:spLocks noChangeArrowheads="1"/>
            </p:cNvSpPr>
            <p:nvPr/>
          </p:nvSpPr>
          <p:spPr bwMode="auto">
            <a:xfrm>
              <a:off x="2058" y="104"/>
              <a:ext cx="1111"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Century Gothic" pitchFamily="34" charset="0"/>
                </a:rPr>
                <a:t>For All Pharmacists</a:t>
              </a:r>
            </a:p>
          </p:txBody>
        </p:sp>
        <p:sp>
          <p:nvSpPr>
            <p:cNvPr id="2057" name="Line 9"/>
            <p:cNvSpPr>
              <a:spLocks noChangeShapeType="1"/>
            </p:cNvSpPr>
            <p:nvPr/>
          </p:nvSpPr>
          <p:spPr bwMode="auto">
            <a:xfrm>
              <a:off x="288" y="364"/>
              <a:ext cx="0" cy="58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959" name="Text Box 4719"/>
            <p:cNvSpPr txBox="1">
              <a:spLocks noChangeArrowheads="1"/>
            </p:cNvSpPr>
            <p:nvPr/>
          </p:nvSpPr>
          <p:spPr bwMode="auto">
            <a:xfrm>
              <a:off x="3510" y="-7"/>
              <a:ext cx="7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latin typeface="Arial Black" pitchFamily="34" charset="0"/>
                  <a:ea typeface="HGP創英角ｺﾞｼｯｸUB" pitchFamily="50" charset="-128"/>
                </a:rPr>
                <a:t>旭川薬剤師会</a:t>
              </a:r>
            </a:p>
          </p:txBody>
        </p:sp>
      </p:grpSp>
      <p:sp>
        <p:nvSpPr>
          <p:cNvPr id="10" name="Text Box 11"/>
          <p:cNvSpPr txBox="1">
            <a:spLocks noChangeArrowheads="1"/>
          </p:cNvSpPr>
          <p:nvPr/>
        </p:nvSpPr>
        <p:spPr bwMode="auto">
          <a:xfrm>
            <a:off x="467147" y="589087"/>
            <a:ext cx="6390853" cy="33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72000" rIns="180000">
            <a:spAutoFit/>
          </a:bodyPr>
          <a:ls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a:lstStyle>
          <a:p>
            <a:pPr eaLnBrk="1" hangingPunct="1">
              <a:spcBef>
                <a:spcPct val="0"/>
              </a:spcBef>
              <a:buFontTx/>
              <a:buNone/>
            </a:pP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 講演会名等のご案内（その１）　</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学術部</a:t>
            </a:r>
            <a:r>
              <a:rPr lang="en-US" altLang="ja-JP" sz="1400" b="1" dirty="0">
                <a:latin typeface="游ゴシック" panose="020B0400000000000000" pitchFamily="50" charset="-128"/>
                <a:ea typeface="游ゴシック" panose="020B0400000000000000" pitchFamily="50" charset="-128"/>
              </a:rPr>
              <a:t>】</a:t>
            </a:r>
          </a:p>
        </p:txBody>
      </p:sp>
      <p:sp>
        <p:nvSpPr>
          <p:cNvPr id="13" name="テキスト ボックス 12"/>
          <p:cNvSpPr txBox="1"/>
          <p:nvPr/>
        </p:nvSpPr>
        <p:spPr>
          <a:xfrm>
            <a:off x="698907" y="1496616"/>
            <a:ext cx="5257850" cy="430887"/>
          </a:xfrm>
          <a:prstGeom prst="rect">
            <a:avLst/>
          </a:prstGeom>
          <a:noFill/>
        </p:spPr>
        <p:txBody>
          <a:bodyPr wrap="none" lIns="0" tIns="0" rIns="0" bIns="0" rtlCol="0">
            <a:spAutoFit/>
          </a:bodyPr>
          <a:lstStyle/>
          <a:p>
            <a:pP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日　時</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年　　月　　日（曜日） ○○</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場　所</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1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（会場名・住所等）</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5" name="テキスト ボックス 14"/>
          <p:cNvSpPr txBox="1"/>
          <p:nvPr/>
        </p:nvSpPr>
        <p:spPr>
          <a:xfrm>
            <a:off x="467148" y="6643083"/>
            <a:ext cx="6390852" cy="276999"/>
          </a:xfrm>
          <a:prstGeom prst="rect">
            <a:avLst/>
          </a:prstGeom>
          <a:noFill/>
        </p:spPr>
        <p:txBody>
          <a:bodyPr wrap="square" rtlCol="0">
            <a:spAutoFit/>
          </a:bodyPr>
          <a:lstStyle/>
          <a:p>
            <a:pPr defTabSz="500940">
              <a:defRPr/>
            </a:pPr>
            <a:r>
              <a:rPr lang="en-US" altLang="ja-JP"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共催</a:t>
            </a:r>
            <a:r>
              <a:rPr lang="en-US" altLang="ja-JP"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2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旭川薬剤師会、旭川病院薬剤師会、北海道病院薬剤師会、○○○○株式会社</a:t>
            </a:r>
          </a:p>
        </p:txBody>
      </p:sp>
      <p:sp>
        <p:nvSpPr>
          <p:cNvPr id="17" name="テキスト ボックス 16"/>
          <p:cNvSpPr txBox="1"/>
          <p:nvPr/>
        </p:nvSpPr>
        <p:spPr>
          <a:xfrm>
            <a:off x="596308" y="6795011"/>
            <a:ext cx="65" cy="246221"/>
          </a:xfrm>
          <a:prstGeom prst="rect">
            <a:avLst/>
          </a:prstGeom>
          <a:noFill/>
        </p:spPr>
        <p:txBody>
          <a:bodyPr wrap="none" lIns="0" tIns="0" rIns="0" bIns="0" rtlCol="0">
            <a:spAutoFit/>
          </a:bodyPr>
          <a:lstStyle/>
          <a:p>
            <a:pPr defTabSz="500940">
              <a:defRPr/>
            </a:pPr>
            <a:endParaRPr lang="en-US" altLang="ja-JP" sz="16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8" name="テキスト ボックス 17"/>
          <p:cNvSpPr txBox="1"/>
          <p:nvPr/>
        </p:nvSpPr>
        <p:spPr>
          <a:xfrm>
            <a:off x="476672" y="3421087"/>
            <a:ext cx="6381328" cy="307777"/>
          </a:xfrm>
          <a:prstGeom prst="rect">
            <a:avLst/>
          </a:prstGeom>
          <a:noFill/>
        </p:spPr>
        <p:txBody>
          <a:bodyPr wrap="square" rtlCol="0">
            <a:spAutoFit/>
          </a:bodyPr>
          <a:lstStyle/>
          <a:p>
            <a:pPr defTabSz="500940"/>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座長　</a:t>
            </a:r>
            <a:r>
              <a:rPr lang="ja-JP" altLang="en-US" sz="1400" dirty="0">
                <a:latin typeface="游ゴシック" panose="020B0400000000000000" pitchFamily="50" charset="-128"/>
                <a:ea typeface="游ゴシック" panose="020B0400000000000000" pitchFamily="50" charset="-128"/>
              </a:rPr>
              <a:t> </a:t>
            </a:r>
            <a:r>
              <a:rPr lang="ja-JP" altLang="en-US" sz="1100" dirty="0">
                <a:latin typeface="游ゴシック" panose="020B0400000000000000" pitchFamily="50" charset="-128"/>
                <a:ea typeface="游ゴシック" panose="020B0400000000000000" pitchFamily="50" charset="-128"/>
              </a:rPr>
              <a:t>（所属名）</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11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（座長者名）</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zh-TW"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9" name="正方形/長方形 18"/>
          <p:cNvSpPr/>
          <p:nvPr/>
        </p:nvSpPr>
        <p:spPr>
          <a:xfrm>
            <a:off x="476673" y="6355051"/>
            <a:ext cx="6381328" cy="276999"/>
          </a:xfrm>
          <a:prstGeom prst="rect">
            <a:avLst/>
          </a:prstGeom>
        </p:spPr>
        <p:txBody>
          <a:bodyPr wrap="square">
            <a:spAutoFit/>
          </a:bodyPr>
          <a:lstStyle/>
          <a:p>
            <a:pPr algn="ctr" defTabSz="914395">
              <a:defRPr/>
            </a:pPr>
            <a:r>
              <a:rPr lang="ja-JP" altLang="en-US" sz="1200" dirty="0">
                <a:solidFill>
                  <a:prstClr val="black"/>
                </a:solidFill>
                <a:latin typeface="游ゴシック" panose="020B0400000000000000" pitchFamily="50" charset="-128"/>
                <a:ea typeface="游ゴシック" panose="020B0400000000000000" pitchFamily="50" charset="-128"/>
              </a:rPr>
              <a:t>（講演会終了後、立食による情報交換会の場を予定しております）</a:t>
            </a:r>
          </a:p>
        </p:txBody>
      </p:sp>
      <p:sp>
        <p:nvSpPr>
          <p:cNvPr id="27" name="テキスト ボックス 26"/>
          <p:cNvSpPr txBox="1"/>
          <p:nvPr/>
        </p:nvSpPr>
        <p:spPr>
          <a:xfrm>
            <a:off x="476672" y="3998312"/>
            <a:ext cx="6390853" cy="830997"/>
          </a:xfrm>
          <a:prstGeom prst="rect">
            <a:avLst/>
          </a:prstGeom>
          <a:noFill/>
        </p:spPr>
        <p:txBody>
          <a:bodyPr wrap="square" rtlCol="0">
            <a:spAutoFit/>
          </a:bodyPr>
          <a:lstStyle/>
          <a:p>
            <a:pPr defTabSz="500940">
              <a:defRPr/>
            </a:pPr>
            <a:r>
              <a:rPr lang="ja-JP" altLang="en-US" sz="1400" dirty="0">
                <a:latin typeface="游ゴシック" panose="020B0400000000000000" pitchFamily="50" charset="-128"/>
                <a:ea typeface="游ゴシック" panose="020B0400000000000000" pitchFamily="50" charset="-128"/>
                <a:cs typeface="メイリオ" panose="020B0604030504040204" pitchFamily="50" charset="-128"/>
              </a:rPr>
              <a:t>基調講演　</a:t>
            </a:r>
            <a:r>
              <a:rPr lang="en-US" altLang="ja-JP" sz="1400" dirty="0">
                <a:latin typeface="游ゴシック" panose="020B0400000000000000" pitchFamily="50" charset="-128"/>
                <a:ea typeface="游ゴシック" panose="020B0400000000000000" pitchFamily="50" charset="-128"/>
                <a:cs typeface="メイリオ" panose="020B0604030504040204" pitchFamily="50" charset="-128"/>
              </a:rPr>
              <a:t>18:30</a:t>
            </a:r>
            <a:r>
              <a:rPr lang="ja-JP" altLang="en-US" sz="1400" dirty="0">
                <a:latin typeface="游ゴシック" panose="020B0400000000000000" pitchFamily="50" charset="-128"/>
                <a:ea typeface="游ゴシック" panose="020B0400000000000000" pitchFamily="50" charset="-128"/>
                <a:cs typeface="メイリオ" panose="020B0604030504040204" pitchFamily="50" charset="-128"/>
              </a:rPr>
              <a:t>　～　</a:t>
            </a:r>
            <a:r>
              <a:rPr lang="en-US" altLang="ja-JP" sz="1400" dirty="0">
                <a:latin typeface="游ゴシック" panose="020B0400000000000000" pitchFamily="50" charset="-128"/>
                <a:ea typeface="游ゴシック" panose="020B0400000000000000" pitchFamily="50" charset="-128"/>
                <a:cs typeface="メイリオ" panose="020B0604030504040204" pitchFamily="50" charset="-128"/>
              </a:rPr>
              <a:t>19:00</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defTabSz="500940">
              <a:defRPr/>
            </a:pPr>
            <a:r>
              <a:rPr lang="en-US" altLang="ja-JP" sz="1400" dirty="0">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2000" b="1" dirty="0">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2000" b="1" dirty="0">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2000" b="1" dirty="0">
                <a:latin typeface="游ゴシック" panose="020B0400000000000000" pitchFamily="50" charset="-128"/>
                <a:ea typeface="游ゴシック" panose="020B0400000000000000" pitchFamily="50" charset="-128"/>
                <a:cs typeface="メイリオ" panose="020B0604030504040204" pitchFamily="50" charset="-128"/>
              </a:rPr>
              <a:t>』</a:t>
            </a:r>
          </a:p>
          <a:p>
            <a:pPr defTabSz="500940">
              <a:defRPr/>
            </a:pPr>
            <a:r>
              <a:rPr lang="ja-JP" altLang="en-US" sz="1400" dirty="0">
                <a:latin typeface="游ゴシック" panose="020B0400000000000000" pitchFamily="50" charset="-128"/>
                <a:ea typeface="游ゴシック" panose="020B0400000000000000" pitchFamily="50" charset="-128"/>
              </a:rPr>
              <a:t>演者　</a:t>
            </a:r>
            <a:r>
              <a:rPr lang="ja-JP" altLang="en-US" sz="1100" dirty="0">
                <a:latin typeface="游ゴシック" panose="020B0400000000000000" pitchFamily="50" charset="-128"/>
                <a:ea typeface="游ゴシック" panose="020B0400000000000000" pitchFamily="50" charset="-128"/>
              </a:rPr>
              <a:t>（所属名）</a:t>
            </a:r>
            <a:r>
              <a:rPr lang="ja-JP" altLang="en-US" sz="1400" dirty="0">
                <a:latin typeface="游ゴシック" panose="020B0400000000000000" pitchFamily="50" charset="-128"/>
                <a:ea typeface="游ゴシック" panose="020B0400000000000000" pitchFamily="50" charset="-128"/>
              </a:rPr>
              <a:t>□□□□□□□□□□□□　　　</a:t>
            </a:r>
            <a:r>
              <a:rPr lang="ja-JP" altLang="en-US" sz="1100" dirty="0">
                <a:latin typeface="游ゴシック" panose="020B0400000000000000" pitchFamily="50" charset="-128"/>
                <a:ea typeface="游ゴシック" panose="020B0400000000000000" pitchFamily="50" charset="-128"/>
              </a:rPr>
              <a:t>（演者名）</a:t>
            </a:r>
            <a:r>
              <a:rPr lang="ja-JP" altLang="en-US" sz="1400" dirty="0">
                <a:latin typeface="游ゴシック" panose="020B0400000000000000" pitchFamily="50" charset="-128"/>
                <a:ea typeface="游ゴシック" panose="020B0400000000000000" pitchFamily="50" charset="-128"/>
              </a:rPr>
              <a:t>□□□□</a:t>
            </a:r>
          </a:p>
        </p:txBody>
      </p:sp>
      <p:sp>
        <p:nvSpPr>
          <p:cNvPr id="41" name="テキスト ボックス 40"/>
          <p:cNvSpPr txBox="1"/>
          <p:nvPr/>
        </p:nvSpPr>
        <p:spPr>
          <a:xfrm>
            <a:off x="596308" y="2701588"/>
            <a:ext cx="5894061" cy="523220"/>
          </a:xfrm>
          <a:prstGeom prst="rect">
            <a:avLst/>
          </a:prstGeom>
          <a:noFill/>
        </p:spPr>
        <p:txBody>
          <a:bodyPr wrap="square" rtlCol="0">
            <a:spAutoFit/>
          </a:bodyPr>
          <a:lstStyle/>
          <a:p>
            <a:pPr defTabSz="500940"/>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話題提供・製品紹介等</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defTabSz="500940"/>
            <a:r>
              <a:rPr lang="ja-JP" altLang="en-US" sz="1100" dirty="0">
                <a:latin typeface="游ゴシック" panose="020B0400000000000000" pitchFamily="50" charset="-128"/>
                <a:ea typeface="游ゴシック" panose="020B0400000000000000" pitchFamily="50" charset="-128"/>
              </a:rPr>
              <a:t>（所属名）</a:t>
            </a:r>
            <a:r>
              <a:rPr lang="ja-JP" altLang="en-US" sz="1400" dirty="0">
                <a:latin typeface="游ゴシック" panose="020B0400000000000000" pitchFamily="50" charset="-128"/>
                <a:ea typeface="游ゴシック" panose="020B0400000000000000" pitchFamily="50" charset="-128"/>
              </a:rPr>
              <a:t>□□□□□□□□□□□□　　　</a:t>
            </a:r>
            <a:r>
              <a:rPr lang="ja-JP" altLang="en-US" sz="1100" dirty="0">
                <a:latin typeface="游ゴシック" panose="020B0400000000000000" pitchFamily="50" charset="-128"/>
                <a:ea typeface="游ゴシック" panose="020B0400000000000000" pitchFamily="50" charset="-128"/>
              </a:rPr>
              <a:t>（演者名）</a:t>
            </a:r>
            <a:r>
              <a:rPr lang="ja-JP" altLang="en-US" sz="1400" dirty="0">
                <a:latin typeface="游ゴシック" panose="020B0400000000000000" pitchFamily="50" charset="-128"/>
                <a:ea typeface="游ゴシック" panose="020B0400000000000000" pitchFamily="50" charset="-128"/>
              </a:rPr>
              <a:t>□□□□</a:t>
            </a:r>
            <a:endParaRPr lang="zh-TW"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42" name="テキスト ボックス 41"/>
          <p:cNvSpPr txBox="1"/>
          <p:nvPr/>
        </p:nvSpPr>
        <p:spPr>
          <a:xfrm>
            <a:off x="841474" y="900807"/>
            <a:ext cx="5381187" cy="307777"/>
          </a:xfrm>
          <a:prstGeom prst="rect">
            <a:avLst/>
          </a:prstGeom>
          <a:noFill/>
        </p:spPr>
        <p:txBody>
          <a:bodyPr wrap="square" lIns="0" tIns="0" rIns="0" bIns="0" rtlCol="0">
            <a:spAutoFit/>
          </a:bodyPr>
          <a:lstStyle/>
          <a:p>
            <a:pPr algn="ctr" defTabSz="500940">
              <a:defRPr/>
            </a:pPr>
            <a:r>
              <a:rPr lang="ja-JP" altLang="en-US" sz="2000" b="1"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講演会名等　　　　　　</a:t>
            </a:r>
            <a:endParaRPr lang="en-US" altLang="ja-JP" sz="2000" b="1"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26" name="テキスト ボックス 25">
            <a:extLst>
              <a:ext uri="{FF2B5EF4-FFF2-40B4-BE49-F238E27FC236}">
                <a16:creationId xmlns:a16="http://schemas.microsoft.com/office/drawing/2014/main" id="{D615DFC1-FA33-47FC-AF16-9E8B0F43E527}"/>
              </a:ext>
            </a:extLst>
          </p:cNvPr>
          <p:cNvSpPr txBox="1"/>
          <p:nvPr/>
        </p:nvSpPr>
        <p:spPr>
          <a:xfrm>
            <a:off x="476672" y="4953000"/>
            <a:ext cx="6381328" cy="830997"/>
          </a:xfrm>
          <a:prstGeom prst="rect">
            <a:avLst/>
          </a:prstGeom>
          <a:noFill/>
        </p:spPr>
        <p:txBody>
          <a:bodyPr wrap="square" rtlCol="0">
            <a:spAutoFit/>
          </a:bodyPr>
          <a:lstStyle/>
          <a:p>
            <a:pPr defTabSz="500940">
              <a:defRPr/>
            </a:pPr>
            <a:r>
              <a:rPr lang="ja-JP" altLang="en-US" sz="1400" dirty="0">
                <a:latin typeface="游ゴシック" panose="020B0400000000000000" pitchFamily="50" charset="-128"/>
                <a:ea typeface="游ゴシック" panose="020B0400000000000000" pitchFamily="50" charset="-128"/>
                <a:cs typeface="メイリオ" panose="020B0604030504040204" pitchFamily="50" charset="-128"/>
              </a:rPr>
              <a:t>特別講演　</a:t>
            </a:r>
            <a:r>
              <a:rPr lang="en-US" altLang="ja-JP" sz="1400" dirty="0">
                <a:latin typeface="游ゴシック" panose="020B0400000000000000" pitchFamily="50" charset="-128"/>
                <a:ea typeface="游ゴシック" panose="020B0400000000000000" pitchFamily="50" charset="-128"/>
                <a:cs typeface="メイリオ" panose="020B0604030504040204" pitchFamily="50" charset="-128"/>
              </a:rPr>
              <a:t>19:00</a:t>
            </a:r>
            <a:r>
              <a:rPr lang="ja-JP" altLang="en-US" sz="1400" dirty="0">
                <a:latin typeface="游ゴシック" panose="020B0400000000000000" pitchFamily="50" charset="-128"/>
                <a:ea typeface="游ゴシック" panose="020B0400000000000000" pitchFamily="50" charset="-128"/>
                <a:cs typeface="メイリオ" panose="020B0604030504040204" pitchFamily="50" charset="-128"/>
              </a:rPr>
              <a:t>　～　</a:t>
            </a:r>
            <a:r>
              <a:rPr lang="en-US" altLang="ja-JP" sz="1400" dirty="0">
                <a:latin typeface="游ゴシック" panose="020B0400000000000000" pitchFamily="50" charset="-128"/>
                <a:ea typeface="游ゴシック" panose="020B0400000000000000" pitchFamily="50" charset="-128"/>
                <a:cs typeface="メイリオ" panose="020B0604030504040204" pitchFamily="50" charset="-128"/>
              </a:rPr>
              <a:t>20:00</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defTabSz="500940">
              <a:defRPr/>
            </a:pPr>
            <a:r>
              <a:rPr lang="en-US" altLang="ja-JP" sz="2000" b="1" dirty="0">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2000" b="1" dirty="0">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2000" b="1" dirty="0">
                <a:latin typeface="游ゴシック" panose="020B0400000000000000" pitchFamily="50" charset="-128"/>
                <a:ea typeface="游ゴシック" panose="020B0400000000000000" pitchFamily="50" charset="-128"/>
                <a:cs typeface="メイリオ" panose="020B0604030504040204" pitchFamily="50" charset="-128"/>
              </a:rPr>
              <a:t>』</a:t>
            </a:r>
          </a:p>
          <a:p>
            <a:pPr defTabSz="500940">
              <a:defRPr/>
            </a:pPr>
            <a:r>
              <a:rPr lang="ja-JP" altLang="en-US" sz="1400" dirty="0">
                <a:latin typeface="游ゴシック" panose="020B0400000000000000" pitchFamily="50" charset="-128"/>
                <a:ea typeface="游ゴシック" panose="020B0400000000000000" pitchFamily="50" charset="-128"/>
              </a:rPr>
              <a:t>演者　</a:t>
            </a:r>
            <a:r>
              <a:rPr lang="ja-JP" altLang="en-US" sz="1100" dirty="0">
                <a:latin typeface="游ゴシック" panose="020B0400000000000000" pitchFamily="50" charset="-128"/>
                <a:ea typeface="游ゴシック" panose="020B0400000000000000" pitchFamily="50" charset="-128"/>
              </a:rPr>
              <a:t>（所属名）△△△△△△△△△△△△</a:t>
            </a:r>
            <a:r>
              <a:rPr lang="ja-JP" altLang="en-US" sz="1400" dirty="0">
                <a:latin typeface="游ゴシック" panose="020B0400000000000000" pitchFamily="50" charset="-128"/>
                <a:ea typeface="游ゴシック" panose="020B0400000000000000" pitchFamily="50" charset="-128"/>
              </a:rPr>
              <a:t>　　　　　　　　</a:t>
            </a:r>
            <a:r>
              <a:rPr lang="ja-JP" altLang="en-US" sz="1100" dirty="0">
                <a:latin typeface="游ゴシック" panose="020B0400000000000000" pitchFamily="50" charset="-128"/>
                <a:ea typeface="游ゴシック" panose="020B0400000000000000" pitchFamily="50" charset="-128"/>
              </a:rPr>
              <a:t>（演者名）△△△△</a:t>
            </a:r>
            <a:endParaRPr lang="ja-JP" altLang="en-US" sz="1400" dirty="0">
              <a:latin typeface="游ゴシック" panose="020B0400000000000000" pitchFamily="50" charset="-128"/>
              <a:ea typeface="游ゴシック" panose="020B0400000000000000" pitchFamily="50" charset="-128"/>
            </a:endParaRPr>
          </a:p>
        </p:txBody>
      </p:sp>
      <p:sp>
        <p:nvSpPr>
          <p:cNvPr id="30" name="テキスト ボックス 29">
            <a:extLst>
              <a:ext uri="{FF2B5EF4-FFF2-40B4-BE49-F238E27FC236}">
                <a16:creationId xmlns:a16="http://schemas.microsoft.com/office/drawing/2014/main" id="{94D395BA-1EB6-47F3-96F0-10C1497D30AE}"/>
              </a:ext>
            </a:extLst>
          </p:cNvPr>
          <p:cNvSpPr txBox="1"/>
          <p:nvPr/>
        </p:nvSpPr>
        <p:spPr>
          <a:xfrm>
            <a:off x="703471" y="1188839"/>
            <a:ext cx="5381187" cy="307777"/>
          </a:xfrm>
          <a:prstGeom prst="rect">
            <a:avLst/>
          </a:prstGeom>
          <a:noFill/>
        </p:spPr>
        <p:txBody>
          <a:bodyPr wrap="square" lIns="0" tIns="0" rIns="0" bIns="0" rtlCol="0">
            <a:spAutoFit/>
          </a:bodyPr>
          <a:lstStyle/>
          <a:p>
            <a:pPr defTabSz="500940">
              <a:defRPr/>
            </a:pP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（紹介文等）</a:t>
            </a:r>
            <a:r>
              <a:rPr lang="ja-JP" altLang="en-US" sz="2000" b="1"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endParaRPr lang="en-US" altLang="ja-JP" sz="2000" b="1"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28" name="テキスト ボックス 27">
            <a:extLst>
              <a:ext uri="{FF2B5EF4-FFF2-40B4-BE49-F238E27FC236}">
                <a16:creationId xmlns:a16="http://schemas.microsoft.com/office/drawing/2014/main" id="{AD90F1DD-2B9F-481C-A02A-FCBB34D94A0E}"/>
              </a:ext>
            </a:extLst>
          </p:cNvPr>
          <p:cNvSpPr txBox="1"/>
          <p:nvPr/>
        </p:nvSpPr>
        <p:spPr>
          <a:xfrm>
            <a:off x="499726" y="8769424"/>
            <a:ext cx="6323349" cy="1000274"/>
          </a:xfrm>
          <a:prstGeom prst="rect">
            <a:avLst/>
          </a:prstGeom>
          <a:noFill/>
          <a:ln>
            <a:solidFill>
              <a:schemeClr val="tx1"/>
            </a:solidFill>
          </a:ln>
        </p:spPr>
        <p:txBody>
          <a:bodyPr wrap="square" rtlCol="0">
            <a:spAutoFit/>
          </a:bodyPr>
          <a:lstStyle/>
          <a:p>
            <a:pPr algn="ctr"/>
            <a:r>
              <a:rPr lang="en-US" altLang="ja-JP" sz="1200" b="1" dirty="0">
                <a:latin typeface="游ゴシック" panose="020B0400000000000000" pitchFamily="50" charset="-128"/>
                <a:ea typeface="游ゴシック" panose="020B0400000000000000" pitchFamily="50" charset="-128"/>
              </a:rPr>
              <a:t>※</a:t>
            </a:r>
            <a:r>
              <a:rPr lang="ja-JP" altLang="en-US" sz="1200" b="1" dirty="0">
                <a:latin typeface="游ゴシック" panose="020B0400000000000000" pitchFamily="50" charset="-128"/>
                <a:ea typeface="游ゴシック" panose="020B0400000000000000" pitchFamily="50" charset="-128"/>
              </a:rPr>
              <a:t>講演会案内　作成上の注意</a:t>
            </a:r>
            <a:r>
              <a:rPr lang="en-US" altLang="ja-JP" sz="1200" b="1" dirty="0">
                <a:latin typeface="游ゴシック" panose="020B0400000000000000" pitchFamily="50" charset="-128"/>
                <a:ea typeface="游ゴシック" panose="020B0400000000000000" pitchFamily="50" charset="-128"/>
              </a:rPr>
              <a:t>※</a:t>
            </a:r>
          </a:p>
          <a:p>
            <a:pPr algn="ctr"/>
            <a:endParaRPr lang="en-US" altLang="ja-JP" sz="300" b="1" dirty="0">
              <a:latin typeface="游ゴシック" panose="020B0400000000000000" pitchFamily="50" charset="-128"/>
              <a:ea typeface="游ゴシック" panose="020B0400000000000000" pitchFamily="50" charset="-128"/>
            </a:endParaRPr>
          </a:p>
          <a:p>
            <a:r>
              <a:rPr kumimoji="1" lang="ja-JP" altLang="en-US" sz="1100" dirty="0">
                <a:latin typeface="游ゴシック" panose="020B0400000000000000" pitchFamily="50" charset="-128"/>
                <a:ea typeface="游ゴシック" panose="020B0400000000000000" pitchFamily="50" charset="-128"/>
              </a:rPr>
              <a:t>　こちらは見本になりますので参考として下さい。レイアウトやフォント等、自由に編集して下さって構いません。</a:t>
            </a:r>
            <a:r>
              <a:rPr lang="ja-JP" altLang="en-US" sz="1100" dirty="0">
                <a:latin typeface="游ゴシック" panose="020B0400000000000000" pitchFamily="50" charset="-128"/>
                <a:ea typeface="游ゴシック" panose="020B0400000000000000" pitchFamily="50" charset="-128"/>
              </a:rPr>
              <a:t>ただし、上記二重線枠内及び（その２）の単位認定関係の文言は削除せぬようお願い致します。締め切り期限や認定単位数・</a:t>
            </a:r>
            <a:r>
              <a:rPr lang="en-US" altLang="ja-JP" sz="1100" dirty="0">
                <a:latin typeface="游ゴシック" panose="020B0400000000000000" pitchFamily="50" charset="-128"/>
                <a:ea typeface="游ゴシック" panose="020B0400000000000000" pitchFamily="50" charset="-128"/>
              </a:rPr>
              <a:t>JPALS</a:t>
            </a:r>
            <a:r>
              <a:rPr lang="ja-JP" altLang="en-US" sz="1100" dirty="0">
                <a:latin typeface="游ゴシック" panose="020B0400000000000000" pitchFamily="50" charset="-128"/>
                <a:ea typeface="游ゴシック" panose="020B0400000000000000" pitchFamily="50" charset="-128"/>
              </a:rPr>
              <a:t>コード等は追記願います。現地開催のみの場合、</a:t>
            </a:r>
            <a:r>
              <a:rPr lang="en-US" altLang="ja-JP" sz="1100" dirty="0">
                <a:latin typeface="游ゴシック" panose="020B0400000000000000" pitchFamily="50" charset="-128"/>
                <a:ea typeface="游ゴシック" panose="020B0400000000000000" pitchFamily="50" charset="-128"/>
              </a:rPr>
              <a:t>WEB</a:t>
            </a:r>
            <a:r>
              <a:rPr lang="ja-JP" altLang="en-US" sz="1100" dirty="0">
                <a:latin typeface="游ゴシック" panose="020B0400000000000000" pitchFamily="50" charset="-128"/>
                <a:ea typeface="游ゴシック" panose="020B0400000000000000" pitchFamily="50" charset="-128"/>
              </a:rPr>
              <a:t>参加に関する部分は削除して頂いて構いません。</a:t>
            </a:r>
            <a:endParaRPr lang="en-US" altLang="ja-JP" sz="1100" dirty="0">
              <a:latin typeface="游ゴシック" panose="020B0400000000000000" pitchFamily="50" charset="-128"/>
              <a:ea typeface="游ゴシック" panose="020B0400000000000000" pitchFamily="50" charset="-128"/>
            </a:endParaRPr>
          </a:p>
        </p:txBody>
      </p:sp>
      <p:sp>
        <p:nvSpPr>
          <p:cNvPr id="29" name="Text Box 11">
            <a:extLst>
              <a:ext uri="{FF2B5EF4-FFF2-40B4-BE49-F238E27FC236}">
                <a16:creationId xmlns:a16="http://schemas.microsoft.com/office/drawing/2014/main" id="{2444DF69-28B4-4AD4-9659-0AB361701CE8}"/>
              </a:ext>
            </a:extLst>
          </p:cNvPr>
          <p:cNvSpPr txBox="1">
            <a:spLocks noChangeArrowheads="1"/>
          </p:cNvSpPr>
          <p:nvPr/>
        </p:nvSpPr>
        <p:spPr bwMode="auto">
          <a:xfrm>
            <a:off x="4797921" y="632520"/>
            <a:ext cx="2015455" cy="334313"/>
          </a:xfrm>
          <a:prstGeom prst="rect">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square" lIns="180000" tIns="72000" rIns="180000">
            <a:spAutoFit/>
          </a:bodyPr>
          <a:ls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a:lstStyle>
          <a:p>
            <a:pPr algn="ctr" eaLnBrk="1" hangingPunct="1">
              <a:spcBef>
                <a:spcPct val="0"/>
              </a:spcBef>
              <a:buFontTx/>
              <a:buNone/>
            </a:pPr>
            <a:r>
              <a:rPr lang="ja-JP" altLang="en-US" sz="1400" b="1" dirty="0">
                <a:latin typeface="游ゴシック" panose="020B0400000000000000" pitchFamily="50" charset="-128"/>
                <a:ea typeface="游ゴシック" panose="020B0400000000000000" pitchFamily="50" charset="-128"/>
              </a:rPr>
              <a:t>＊講演会案内見本＊</a:t>
            </a:r>
            <a:endParaRPr lang="en-US" altLang="ja-JP" sz="1400" b="1" dirty="0">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17D5F08A-A37D-4CA5-294B-9541F38BD6C9}"/>
              </a:ext>
            </a:extLst>
          </p:cNvPr>
          <p:cNvSpPr txBox="1"/>
          <p:nvPr/>
        </p:nvSpPr>
        <p:spPr bwMode="auto">
          <a:xfrm>
            <a:off x="499725" y="7185248"/>
            <a:ext cx="6323349" cy="1384995"/>
          </a:xfrm>
          <a:prstGeom prst="rect">
            <a:avLst/>
          </a:prstGeom>
          <a:noFill/>
          <a:ln w="31750" cmpd="thickThin">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日本薬剤師研修センター認定薬剤師制度（</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PECS</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）○単位</a:t>
            </a:r>
            <a:endPar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日病薬病院薬学認定薬剤師研修管理システム（</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HOPESS</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）○単位（○</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p>
          <a:p>
            <a:pPr lvl="0" algn="ctr" defTabSz="1019007" fontAlgn="auto">
              <a:spcBef>
                <a:spcPts val="0"/>
              </a:spcBef>
              <a:spcAft>
                <a:spcPts val="0"/>
              </a:spcAft>
            </a:pPr>
            <a:r>
              <a:rPr lang="en-US" altLang="ja-JP" sz="1050" dirty="0">
                <a:solidFill>
                  <a:prstClr val="black"/>
                </a:solidFill>
                <a:latin typeface="游ゴシック" panose="020B0400000000000000" pitchFamily="50" charset="-128"/>
                <a:ea typeface="游ゴシック" panose="020B0400000000000000" pitchFamily="50" charset="-128"/>
              </a:rPr>
              <a:t>JPALS</a:t>
            </a:r>
            <a:r>
              <a:rPr lang="ja-JP" altLang="en-US" sz="1050" dirty="0">
                <a:solidFill>
                  <a:prstClr val="black"/>
                </a:solidFill>
                <a:latin typeface="游ゴシック" panose="020B0400000000000000" pitchFamily="50" charset="-128"/>
                <a:ea typeface="游ゴシック" panose="020B0400000000000000" pitchFamily="50" charset="-128"/>
              </a:rPr>
              <a:t>コード（申請中）</a:t>
            </a:r>
            <a:endParaRPr lang="en-US" altLang="ja-JP" sz="1050" dirty="0">
              <a:solidFill>
                <a:prstClr val="black"/>
              </a:solidFill>
              <a:latin typeface="游ゴシック" panose="020B0400000000000000" pitchFamily="50" charset="-128"/>
              <a:ea typeface="游ゴシック" panose="020B04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重要：</a:t>
            </a:r>
            <a:r>
              <a:rPr kumimoji="1" lang="ja-JP" altLang="en-US" sz="1050" b="0" i="0" u="none" strike="noStrike" kern="1200" cap="none" normalizeH="0" baseline="0" noProof="0" dirty="0">
                <a:ln>
                  <a:noFill/>
                </a:ln>
                <a:effectLst/>
                <a:uLnTx/>
                <a:uFillTx/>
                <a:latin typeface="游ゴシック" panose="020B0400000000000000" pitchFamily="50" charset="-128"/>
                <a:ea typeface="游ゴシック" panose="020B0400000000000000" pitchFamily="50" charset="-128"/>
              </a:rPr>
              <a:t>単位認定</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についてのご注意</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（その２）もご参照願います。</a:t>
            </a:r>
            <a:endParaRPr kumimoji="1" lang="en-US" altLang="ja-JP" sz="1050" i="0" u="none" strike="noStrike" kern="1200" cap="none" normalizeH="0" baseline="0" noProof="0" dirty="0">
              <a:ln>
                <a:noFill/>
              </a:ln>
              <a:effectLst/>
              <a:uLnTx/>
              <a:uFillTx/>
              <a:latin typeface="游ゴシック" panose="020B0400000000000000" pitchFamily="50" charset="-128"/>
              <a:ea typeface="游ゴシック" panose="020B0400000000000000" pitchFamily="50" charset="-128"/>
            </a:endParaRPr>
          </a:p>
          <a:p>
            <a:pPr lvl="0">
              <a:defRPr/>
            </a:pPr>
            <a:r>
              <a:rPr kumimoji="1" lang="ja-JP" altLang="en-US" sz="1050" b="1"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事前参加登録の上で受講された方のみ、認定対象となります。</a:t>
            </a:r>
            <a:r>
              <a:rPr lang="ja-JP" altLang="en-US" sz="1050" dirty="0">
                <a:latin typeface="游ゴシック" panose="020B0400000000000000" pitchFamily="50" charset="-128"/>
                <a:ea typeface="游ゴシック" panose="020B0400000000000000" pitchFamily="50" charset="-128"/>
              </a:rPr>
              <a:t>登録フォームに入力ミスのあった場合、単位認定を受けられない場合があります。</a:t>
            </a:r>
            <a:r>
              <a:rPr lang="ja-JP" altLang="en-US" sz="1050" b="1" dirty="0">
                <a:latin typeface="游ゴシック" panose="020B0400000000000000" pitchFamily="50" charset="-128"/>
                <a:ea typeface="游ゴシック" panose="020B0400000000000000" pitchFamily="50" charset="-128"/>
              </a:rPr>
              <a:t>（特に薬剤師名簿登録番号）　</a:t>
            </a:r>
            <a:r>
              <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HOPESS</a:t>
            </a:r>
            <a:r>
              <a:rPr kumimoji="1" lang="ja-JP" altLang="en-US"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はキーワードの提出が必要となります。なお、ご登録いただいた個人情報は、本講演会実施報告書（日本薬剤師研修センターへの報告を含む）の作成のみに使用いたします。</a:t>
            </a:r>
            <a:endParaRPr kumimoji="1" lang="en-US" altLang="ja-JP" sz="1050" b="0" i="0" u="none" strike="noStrike" kern="1200" cap="none"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1D4A8564-48EC-1728-C81C-2AAEDF8D3C11}"/>
              </a:ext>
            </a:extLst>
          </p:cNvPr>
          <p:cNvSpPr txBox="1"/>
          <p:nvPr/>
        </p:nvSpPr>
        <p:spPr>
          <a:xfrm>
            <a:off x="692696" y="2001833"/>
            <a:ext cx="4156587" cy="430887"/>
          </a:xfrm>
          <a:prstGeom prst="rect">
            <a:avLst/>
          </a:prstGeom>
          <a:noFill/>
        </p:spPr>
        <p:txBody>
          <a:bodyPr wrap="none" lIns="0" tIns="0" rIns="0" bIns="0" rtlCol="0">
            <a:spAutoFit/>
          </a:bodyPr>
          <a:lstStyle/>
          <a:p>
            <a:pP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形　式</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現地開催・</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WEB</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配信・ハイブリッド等</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申　込</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参加登録</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URL</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等</a:t>
            </a:r>
            <a:endPar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CB3A04BB-2507-D00A-5066-A23413040E8B}"/>
              </a:ext>
            </a:extLst>
          </p:cNvPr>
          <p:cNvSpPr txBox="1"/>
          <p:nvPr/>
        </p:nvSpPr>
        <p:spPr>
          <a:xfrm>
            <a:off x="5161479" y="2072680"/>
            <a:ext cx="1328890" cy="646331"/>
          </a:xfrm>
          <a:prstGeom prst="rect">
            <a:avLst/>
          </a:prstGeom>
          <a:noFill/>
          <a:ln w="12700">
            <a:solidFill>
              <a:schemeClr val="tx1"/>
            </a:solidFill>
          </a:ln>
        </p:spPr>
        <p:txBody>
          <a:bodyPr wrap="none" lIns="0" tIns="0" rIns="0" bIns="0" rtlCol="0">
            <a:spAutoFit/>
          </a:bodyPr>
          <a:lstStyle/>
          <a:p>
            <a:pPr algn="ct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p>
          <a:p>
            <a:pPr algn="ct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p>
          <a:p>
            <a:pPr algn="ctr" defTabSz="500940">
              <a:defRPr/>
            </a:pP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【QR</a:t>
            </a:r>
            <a:r>
              <a:rPr lang="ja-JP" altLang="en-US"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コード等</a:t>
            </a:r>
            <a:r>
              <a:rPr lang="en-US" altLang="ja-JP" sz="140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60" name="Group 4720"/>
          <p:cNvGrpSpPr>
            <a:grpSpLocks/>
          </p:cNvGrpSpPr>
          <p:nvPr/>
        </p:nvGrpSpPr>
        <p:grpSpPr bwMode="auto">
          <a:xfrm>
            <a:off x="0" y="-11113"/>
            <a:ext cx="6880225" cy="9917113"/>
            <a:chOff x="0" y="-7"/>
            <a:chExt cx="4334" cy="6247"/>
          </a:xfrm>
        </p:grpSpPr>
        <p:sp>
          <p:nvSpPr>
            <p:cNvPr id="2052" name="Text Box 4"/>
            <p:cNvSpPr txBox="1">
              <a:spLocks noChangeArrowheads="1"/>
            </p:cNvSpPr>
            <p:nvPr/>
          </p:nvSpPr>
          <p:spPr bwMode="auto">
            <a:xfrm>
              <a:off x="0" y="0"/>
              <a:ext cx="2976"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100" b="1" i="1" dirty="0">
                  <a:latin typeface="Arial Black" pitchFamily="34" charset="0"/>
                </a:rPr>
                <a:t>Pharma Bridge</a:t>
              </a:r>
            </a:p>
          </p:txBody>
        </p:sp>
        <p:sp>
          <p:nvSpPr>
            <p:cNvPr id="2053" name="Text Box 5"/>
            <p:cNvSpPr txBox="1">
              <a:spLocks noChangeArrowheads="1"/>
            </p:cNvSpPr>
            <p:nvPr/>
          </p:nvSpPr>
          <p:spPr bwMode="auto">
            <a:xfrm>
              <a:off x="3108" y="156"/>
              <a:ext cx="12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b="1"/>
                <a:t>2000-00-00 Vol.0000</a:t>
              </a:r>
            </a:p>
          </p:txBody>
        </p:sp>
        <p:sp>
          <p:nvSpPr>
            <p:cNvPr id="2054" name="Text Box 6"/>
            <p:cNvSpPr txBox="1">
              <a:spLocks noChangeArrowheads="1"/>
            </p:cNvSpPr>
            <p:nvPr/>
          </p:nvSpPr>
          <p:spPr bwMode="auto">
            <a:xfrm>
              <a:off x="3327" y="-7"/>
              <a:ext cx="11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400"/>
            </a:p>
          </p:txBody>
        </p:sp>
        <p:sp>
          <p:nvSpPr>
            <p:cNvPr id="2055" name="Line 7"/>
            <p:cNvSpPr>
              <a:spLocks noChangeShapeType="1"/>
            </p:cNvSpPr>
            <p:nvPr/>
          </p:nvSpPr>
          <p:spPr bwMode="auto">
            <a:xfrm>
              <a:off x="0" y="364"/>
              <a:ext cx="43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 name="Text Box 8"/>
            <p:cNvSpPr txBox="1">
              <a:spLocks noChangeArrowheads="1"/>
            </p:cNvSpPr>
            <p:nvPr/>
          </p:nvSpPr>
          <p:spPr bwMode="auto">
            <a:xfrm>
              <a:off x="2058" y="104"/>
              <a:ext cx="1111"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Century Gothic" pitchFamily="34" charset="0"/>
                </a:rPr>
                <a:t>For All Pharmacists</a:t>
              </a:r>
            </a:p>
          </p:txBody>
        </p:sp>
        <p:sp>
          <p:nvSpPr>
            <p:cNvPr id="2057" name="Line 9"/>
            <p:cNvSpPr>
              <a:spLocks noChangeShapeType="1"/>
            </p:cNvSpPr>
            <p:nvPr/>
          </p:nvSpPr>
          <p:spPr bwMode="auto">
            <a:xfrm>
              <a:off x="288" y="364"/>
              <a:ext cx="0" cy="58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959" name="Text Box 4719"/>
            <p:cNvSpPr txBox="1">
              <a:spLocks noChangeArrowheads="1"/>
            </p:cNvSpPr>
            <p:nvPr/>
          </p:nvSpPr>
          <p:spPr bwMode="auto">
            <a:xfrm>
              <a:off x="3510" y="-7"/>
              <a:ext cx="7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latin typeface="Arial Black" pitchFamily="34" charset="0"/>
                  <a:ea typeface="HGP創英角ｺﾞｼｯｸUB" pitchFamily="50" charset="-128"/>
                </a:rPr>
                <a:t>旭川薬剤師会</a:t>
              </a:r>
            </a:p>
          </p:txBody>
        </p:sp>
      </p:grpSp>
      <p:sp>
        <p:nvSpPr>
          <p:cNvPr id="10" name="Text Box 11"/>
          <p:cNvSpPr txBox="1">
            <a:spLocks noChangeArrowheads="1"/>
          </p:cNvSpPr>
          <p:nvPr/>
        </p:nvSpPr>
        <p:spPr bwMode="auto">
          <a:xfrm>
            <a:off x="467147" y="589087"/>
            <a:ext cx="6390853" cy="33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72000" rIns="180000">
            <a:spAutoFit/>
          </a:bodyPr>
          <a:ls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a:lstStyle>
          <a:p>
            <a:pPr eaLnBrk="1" hangingPunct="1">
              <a:spcBef>
                <a:spcPct val="0"/>
              </a:spcBef>
              <a:buFontTx/>
              <a:buNone/>
            </a:pP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 講演会名等のご案内（その２）　</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学術部</a:t>
            </a:r>
            <a:r>
              <a:rPr lang="en-US" altLang="ja-JP" sz="1400" b="1" dirty="0">
                <a:latin typeface="游ゴシック" panose="020B0400000000000000" pitchFamily="50" charset="-128"/>
                <a:ea typeface="游ゴシック" panose="020B0400000000000000" pitchFamily="50" charset="-128"/>
              </a:rPr>
              <a:t>】</a:t>
            </a:r>
          </a:p>
        </p:txBody>
      </p:sp>
      <p:sp>
        <p:nvSpPr>
          <p:cNvPr id="4" name="テキスト ボックス 3">
            <a:extLst>
              <a:ext uri="{FF2B5EF4-FFF2-40B4-BE49-F238E27FC236}">
                <a16:creationId xmlns:a16="http://schemas.microsoft.com/office/drawing/2014/main" id="{6C530264-5822-083B-7376-E747DCC0BBF1}"/>
              </a:ext>
            </a:extLst>
          </p:cNvPr>
          <p:cNvSpPr txBox="1"/>
          <p:nvPr/>
        </p:nvSpPr>
        <p:spPr bwMode="auto">
          <a:xfrm>
            <a:off x="1698734" y="1048814"/>
            <a:ext cx="4493538" cy="332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marL="0" marR="0" lvl="0" indent="0" algn="l" defTabSz="914400" rtl="0" eaLnBrk="1" fontAlgn="base" latinLnBrk="0" hangingPunct="1">
              <a:lnSpc>
                <a:spcPts val="1600"/>
              </a:lnSpc>
              <a:spcBef>
                <a:spcPct val="50000"/>
              </a:spcBef>
              <a:spcAft>
                <a:spcPct val="0"/>
              </a:spcAft>
              <a:buClrTx/>
              <a:buSzTx/>
              <a:buFontTx/>
              <a:buNone/>
              <a:tabLst/>
              <a:defRPr/>
            </a:pPr>
            <a:r>
              <a:rPr kumimoji="1" lang="ja-JP" altLang="en-US" sz="2400" b="0" i="0" u="sng"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受講される薬剤師のみなさまへ</a:t>
            </a:r>
          </a:p>
        </p:txBody>
      </p:sp>
      <p:sp>
        <p:nvSpPr>
          <p:cNvPr id="5" name="テキスト ボックス 4">
            <a:extLst>
              <a:ext uri="{FF2B5EF4-FFF2-40B4-BE49-F238E27FC236}">
                <a16:creationId xmlns:a16="http://schemas.microsoft.com/office/drawing/2014/main" id="{AF88D136-EB49-A18B-E076-7C7B23B0E9F4}"/>
              </a:ext>
            </a:extLst>
          </p:cNvPr>
          <p:cNvSpPr txBox="1"/>
          <p:nvPr/>
        </p:nvSpPr>
        <p:spPr bwMode="auto">
          <a:xfrm>
            <a:off x="517595" y="1388021"/>
            <a:ext cx="6305479" cy="147732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日本薬剤師研修センター認定薬剤師制度（</a:t>
            </a:r>
            <a:r>
              <a:rPr kumimoji="1" lang="en-US" altLang="ja-JP"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PECS</a:t>
            </a:r>
            <a:r>
              <a:rPr kumimoji="1"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）または</a:t>
            </a:r>
            <a:r>
              <a:rPr kumimoji="1" lang="zh-TW"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日本病院薬剤師会病院薬学認定薬剤師</a:t>
            </a:r>
            <a:r>
              <a:rPr kumimoji="1"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研修管理システム（</a:t>
            </a:r>
            <a:r>
              <a:rPr kumimoji="1" lang="en-US" altLang="ja-JP"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HOPESS</a:t>
            </a:r>
            <a:r>
              <a:rPr kumimoji="1"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）の</a:t>
            </a:r>
            <a:r>
              <a:rPr kumimoji="1" lang="ja-JP" altLang="en-US" sz="14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単位認定をご希望の方は、</a:t>
            </a:r>
            <a:r>
              <a:rPr kumimoji="1" lang="ja-JP" altLang="en-US" sz="14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事前参加登録の上で受講された方のみ、認定対象となります。</a:t>
            </a:r>
          </a:p>
          <a:p>
            <a:pPr eaLnBrk="0" hangingPunct="0">
              <a:defRPr/>
            </a:pPr>
            <a:r>
              <a:rPr kumimoji="1" lang="en-US" altLang="ja-JP"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※PECS</a:t>
            </a:r>
            <a:r>
              <a:rPr kumimoji="1"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もしくは</a:t>
            </a:r>
            <a:r>
              <a:rPr kumimoji="1" lang="en-US" altLang="ja-JP"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HOPESS</a:t>
            </a:r>
            <a:r>
              <a:rPr kumimoji="1"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のどちらか一方のみの単位認定となります。（重複認定不可）</a:t>
            </a:r>
            <a:endParaRPr kumimoji="1" lang="en-US" altLang="ja-JP"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a:p>
            <a:pPr eaLnBrk="0" hangingPunct="0">
              <a:defRPr/>
            </a:pPr>
            <a:r>
              <a:rPr lang="en-US" altLang="ja-JP" sz="1200" dirty="0">
                <a:solidFill>
                  <a:srgbClr val="000000"/>
                </a:solidFill>
                <a:latin typeface="游ゴシック" panose="020B0400000000000000" pitchFamily="50" charset="-128"/>
                <a:ea typeface="游ゴシック" panose="020B0400000000000000" pitchFamily="50" charset="-128"/>
              </a:rPr>
              <a:t>※PECS</a:t>
            </a:r>
            <a:r>
              <a:rPr lang="ja-JP" altLang="en-US" sz="1200" dirty="0">
                <a:solidFill>
                  <a:srgbClr val="000000"/>
                </a:solidFill>
                <a:latin typeface="游ゴシック" panose="020B0400000000000000" pitchFamily="50" charset="-128"/>
                <a:ea typeface="游ゴシック" panose="020B0400000000000000" pitchFamily="50" charset="-128"/>
              </a:rPr>
              <a:t>は令和４年４月１日より、</a:t>
            </a:r>
            <a:r>
              <a:rPr lang="en-US" altLang="ja-JP" sz="1200" dirty="0">
                <a:solidFill>
                  <a:srgbClr val="000000"/>
                </a:solidFill>
                <a:latin typeface="游ゴシック" panose="020B0400000000000000" pitchFamily="50" charset="-128"/>
                <a:ea typeface="游ゴシック" panose="020B0400000000000000" pitchFamily="50" charset="-128"/>
              </a:rPr>
              <a:t>HOPESS</a:t>
            </a:r>
            <a:r>
              <a:rPr lang="ja-JP" altLang="en-US" sz="1200" dirty="0">
                <a:solidFill>
                  <a:srgbClr val="000000"/>
                </a:solidFill>
                <a:latin typeface="游ゴシック" panose="020B0400000000000000" pitchFamily="50" charset="-128"/>
                <a:ea typeface="游ゴシック" panose="020B0400000000000000" pitchFamily="50" charset="-128"/>
              </a:rPr>
              <a:t>は</a:t>
            </a:r>
            <a:r>
              <a:rPr lang="ja-JP" altLang="en-US" sz="1200" dirty="0">
                <a:latin typeface="游ゴシック" panose="020B0400000000000000" pitchFamily="50" charset="-128"/>
                <a:ea typeface="游ゴシック" panose="020B0400000000000000" pitchFamily="50" charset="-128"/>
              </a:rPr>
              <a:t>令和６年７月１日より本システムに</a:t>
            </a:r>
            <a:r>
              <a:rPr lang="ja-JP" altLang="en-US" sz="1200" dirty="0">
                <a:solidFill>
                  <a:srgbClr val="000000"/>
                </a:solidFill>
                <a:latin typeface="游ゴシック" panose="020B0400000000000000" pitchFamily="50" charset="-128"/>
                <a:ea typeface="游ゴシック" panose="020B0400000000000000" pitchFamily="50" charset="-128"/>
              </a:rPr>
              <a:t>移行済みです。単位を取得する為にはそれぞれのシステムへの事前登録が必要です。講演会の事前参加登録をする前に、必ず本システムへの登録をお済ませください。</a:t>
            </a:r>
            <a:endParaRPr lang="en-US" altLang="ja-JP" sz="1200" dirty="0">
              <a:solidFill>
                <a:srgbClr val="000000"/>
              </a:solidFill>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C8D74602-90B3-09FE-852B-3B9836F38DAD}"/>
              </a:ext>
            </a:extLst>
          </p:cNvPr>
          <p:cNvSpPr txBox="1"/>
          <p:nvPr/>
        </p:nvSpPr>
        <p:spPr bwMode="auto">
          <a:xfrm>
            <a:off x="517596" y="2923411"/>
            <a:ext cx="6333750" cy="666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◆事前参加登録について（現地参加・</a:t>
            </a:r>
            <a:r>
              <a:rPr kumimoji="1" lang="en-US" altLang="ja-JP"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WEB</a:t>
            </a: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参加ともに必須）</a:t>
            </a:r>
            <a:endParaRPr kumimoji="1" lang="en-US" altLang="ja-JP"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a:t>
            </a:r>
            <a:r>
              <a:rPr kumimoji="1" lang="en-US" altLang="ja-JP"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a:t>
            </a:r>
            <a:r>
              <a:rPr kumimoji="1" lang="ja-JP" altLang="en-US"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人数制限の有る場合は注意書きを記載願います：現地参加、</a:t>
            </a:r>
            <a:r>
              <a:rPr kumimoji="1" lang="en-US" altLang="ja-JP"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WEB</a:t>
            </a:r>
            <a:r>
              <a:rPr kumimoji="1" lang="ja-JP" altLang="en-US"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参加ともに。）</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受講希望の方は（その１）の</a:t>
            </a: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URL</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または二次元バーコードより事前参加登録を行ってください。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a:t>
            </a:r>
            <a:r>
              <a:rPr kumimoji="1" lang="ja-JP" altLang="en-US"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事前登録締め切り</a:t>
            </a:r>
            <a:r>
              <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0000 </a:t>
            </a:r>
            <a:r>
              <a:rPr kumimoji="1" lang="ja-JP" altLang="en-US"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年</a:t>
            </a:r>
            <a:r>
              <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0 </a:t>
            </a:r>
            <a:r>
              <a:rPr kumimoji="1" lang="ja-JP" altLang="en-US"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月</a:t>
            </a:r>
            <a:r>
              <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0 </a:t>
            </a:r>
            <a:r>
              <a:rPr kumimoji="1" lang="ja-JP" altLang="en-US"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日（ ○） </a:t>
            </a:r>
            <a:r>
              <a:rPr lang="en-US" altLang="ja-JP" sz="1100" b="1" dirty="0">
                <a:latin typeface="游ゴシック" panose="020B0400000000000000" pitchFamily="50" charset="-128"/>
                <a:ea typeface="游ゴシック" panose="020B0400000000000000" pitchFamily="50" charset="-128"/>
              </a:rPr>
              <a:t>00</a:t>
            </a:r>
            <a:r>
              <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:00</a:t>
            </a:r>
            <a:r>
              <a:rPr kumimoji="1" lang="ja-JP" altLang="en-US"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まで</a:t>
            </a:r>
          </a:p>
          <a:p>
            <a:pPr defTabSz="1006846" eaLnBrk="0" hangingPunct="0">
              <a:defRPr/>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登録フォームの入力内容に誤りのあった場合、単位認定を受けられない場合がありますので、ご注意願います。特に、</a:t>
            </a:r>
            <a:r>
              <a:rPr lang="ja-JP" altLang="en-US" sz="1100" b="1" dirty="0">
                <a:latin typeface="游ゴシック" panose="020B0400000000000000" pitchFamily="50" charset="-128"/>
                <a:ea typeface="游ゴシック" panose="020B0400000000000000" pitchFamily="50" charset="-128"/>
              </a:rPr>
              <a:t>薬剤師名簿登録番号の入力ミス</a:t>
            </a:r>
            <a:r>
              <a:rPr lang="ja-JP" altLang="en-US" sz="1100" dirty="0">
                <a:latin typeface="游ゴシック" panose="020B0400000000000000" pitchFamily="50" charset="-128"/>
                <a:ea typeface="游ゴシック" panose="020B0400000000000000" pitchFamily="50" charset="-128"/>
              </a:rPr>
              <a:t>が多いのでご注意願います。</a:t>
            </a:r>
            <a:endParaRPr lang="en-US" altLang="ja-JP" sz="1100" dirty="0">
              <a:latin typeface="游ゴシック" panose="020B0400000000000000" pitchFamily="50" charset="-128"/>
              <a:ea typeface="游ゴシック" panose="020B0400000000000000" pitchFamily="50" charset="-128"/>
            </a:endParaRPr>
          </a:p>
          <a:p>
            <a:pPr defTabSz="1006846" eaLnBrk="0" hangingPunct="0">
              <a:defRPr/>
            </a:pPr>
            <a:endParaRPr lang="en-US" altLang="ja-JP" sz="600" dirty="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◆講演会</a:t>
            </a:r>
            <a:r>
              <a:rPr kumimoji="1" lang="en-US" altLang="ja-JP"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WEB</a:t>
            </a: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視聴について（</a:t>
            </a:r>
            <a:r>
              <a:rPr kumimoji="1" lang="en-US" altLang="ja-JP"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WEB</a:t>
            </a: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参加の場合）</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事前に受講・視聴用アプリのダウンロードと動作確認をお願いします。</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セキュリティ確保のため、配信された</a:t>
            </a: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URL</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は外部に漏らさないように管理願います。</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受講・視聴用アプリにて入室・退出時間の視聴記録を取らせて頂きます。</a:t>
            </a:r>
            <a:endParaRPr kumimoji="1"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a:p>
            <a:pPr eaLnBrk="0" hangingPunct="0">
              <a:defRPr/>
            </a:pPr>
            <a:endParaRPr lang="en-US" altLang="ja-JP" sz="400" b="1" dirty="0">
              <a:solidFill>
                <a:srgbClr val="000000"/>
              </a:solidFill>
              <a:latin typeface="ＭＳ Ｐゴシック"/>
              <a:ea typeface="ＭＳ Ｐゴシック"/>
            </a:endParaRPr>
          </a:p>
          <a:p>
            <a:pPr eaLnBrk="0" hangingPunct="0">
              <a:defRPr/>
            </a:pPr>
            <a:r>
              <a:rPr lang="ja-JP" altLang="en-US" sz="1400" b="1" dirty="0">
                <a:solidFill>
                  <a:srgbClr val="000000"/>
                </a:solidFill>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日本薬剤師研修センター認定薬剤師制度（</a:t>
            </a:r>
            <a:r>
              <a:rPr lang="en-US" altLang="ja-JP" sz="1400" b="1" dirty="0">
                <a:latin typeface="游ゴシック" panose="020B0400000000000000" pitchFamily="50" charset="-128"/>
                <a:ea typeface="游ゴシック" panose="020B0400000000000000" pitchFamily="50" charset="-128"/>
              </a:rPr>
              <a:t>PECS</a:t>
            </a:r>
            <a:r>
              <a:rPr lang="ja-JP" altLang="en-US" sz="1400" b="1" dirty="0">
                <a:latin typeface="游ゴシック" panose="020B0400000000000000" pitchFamily="50" charset="-128"/>
                <a:ea typeface="游ゴシック" panose="020B0400000000000000" pitchFamily="50" charset="-128"/>
              </a:rPr>
              <a:t>）の単位認定について</a:t>
            </a:r>
            <a:endParaRPr lang="en-US" altLang="ja-JP" sz="1100" b="1" dirty="0">
              <a:latin typeface="游ゴシック" panose="020B0400000000000000" pitchFamily="50" charset="-128"/>
              <a:ea typeface="游ゴシック" panose="020B0400000000000000" pitchFamily="50" charset="-128"/>
            </a:endParaRPr>
          </a:p>
          <a:p>
            <a:pPr eaLnBrk="0" hangingPunct="0">
              <a:defRPr/>
            </a:pPr>
            <a:r>
              <a:rPr lang="ja-JP" altLang="en-US" sz="1100" b="1" u="sng" dirty="0">
                <a:solidFill>
                  <a:srgbClr val="000000"/>
                </a:solidFill>
                <a:latin typeface="游ゴシック" panose="020B0400000000000000" pitchFamily="50" charset="-128"/>
                <a:ea typeface="游ゴシック" panose="020B0400000000000000" pitchFamily="50" charset="-128"/>
              </a:rPr>
              <a:t>①遅刻・早退厳禁です。（現地・</a:t>
            </a:r>
            <a:r>
              <a:rPr lang="en-US" altLang="ja-JP" sz="1100" b="1" u="sng" dirty="0">
                <a:solidFill>
                  <a:srgbClr val="000000"/>
                </a:solidFill>
                <a:latin typeface="游ゴシック" panose="020B0400000000000000" pitchFamily="50" charset="-128"/>
                <a:ea typeface="游ゴシック" panose="020B0400000000000000" pitchFamily="50" charset="-128"/>
              </a:rPr>
              <a:t>WEB</a:t>
            </a:r>
            <a:r>
              <a:rPr lang="ja-JP" altLang="en-US" sz="1100" b="1" u="sng" dirty="0">
                <a:solidFill>
                  <a:srgbClr val="000000"/>
                </a:solidFill>
                <a:latin typeface="游ゴシック" panose="020B0400000000000000" pitchFamily="50" charset="-128"/>
                <a:ea typeface="游ゴシック" panose="020B0400000000000000" pitchFamily="50" charset="-128"/>
              </a:rPr>
              <a:t>ともに）</a:t>
            </a:r>
            <a:endParaRPr lang="en-US" altLang="ja-JP" sz="1100" u="sng" dirty="0">
              <a:solidFill>
                <a:srgbClr val="000000"/>
              </a:solidFill>
              <a:latin typeface="游ゴシック" panose="020B0400000000000000" pitchFamily="50" charset="-128"/>
              <a:ea typeface="游ゴシック" panose="020B0400000000000000" pitchFamily="50" charset="-128"/>
            </a:endParaRPr>
          </a:p>
          <a:p>
            <a:pPr eaLnBrk="0" hangingPunct="0">
              <a:defRPr/>
            </a:pPr>
            <a:r>
              <a:rPr lang="ja-JP" altLang="en-US" sz="1100" b="1" u="sng" dirty="0">
                <a:solidFill>
                  <a:srgbClr val="000000"/>
                </a:solidFill>
                <a:latin typeface="游ゴシック" panose="020B0400000000000000" pitchFamily="50" charset="-128"/>
                <a:ea typeface="游ゴシック" panose="020B0400000000000000" pitchFamily="50" charset="-128"/>
              </a:rPr>
              <a:t>②現地参加の場合は出席及び退席時に薬剤師個人</a:t>
            </a:r>
            <a:r>
              <a:rPr lang="en-US" altLang="ja-JP" sz="1100" b="1" u="sng" dirty="0">
                <a:solidFill>
                  <a:srgbClr val="000000"/>
                </a:solidFill>
                <a:latin typeface="游ゴシック" panose="020B0400000000000000" pitchFamily="50" charset="-128"/>
                <a:ea typeface="游ゴシック" panose="020B0400000000000000" pitchFamily="50" charset="-128"/>
              </a:rPr>
              <a:t>QR</a:t>
            </a:r>
            <a:r>
              <a:rPr lang="ja-JP" altLang="en-US" sz="1100" b="1" u="sng" dirty="0">
                <a:solidFill>
                  <a:srgbClr val="000000"/>
                </a:solidFill>
                <a:latin typeface="游ゴシック" panose="020B0400000000000000" pitchFamily="50" charset="-128"/>
                <a:ea typeface="游ゴシック" panose="020B0400000000000000" pitchFamily="50" charset="-128"/>
              </a:rPr>
              <a:t>コードの読み取り受け付けを行います。</a:t>
            </a:r>
            <a:endParaRPr lang="en-US" altLang="ja-JP" sz="1100" b="1" u="sng" dirty="0">
              <a:solidFill>
                <a:srgbClr val="000000"/>
              </a:solidFill>
              <a:latin typeface="游ゴシック" panose="020B0400000000000000" pitchFamily="50" charset="-128"/>
              <a:ea typeface="游ゴシック" panose="020B0400000000000000" pitchFamily="50" charset="-128"/>
            </a:endParaRPr>
          </a:p>
          <a:p>
            <a:pPr eaLnBrk="0" hangingPunct="0">
              <a:defRPr/>
            </a:pPr>
            <a:r>
              <a:rPr lang="ja-JP" altLang="en-US" sz="1100" dirty="0">
                <a:solidFill>
                  <a:srgbClr val="000000"/>
                </a:solidFill>
                <a:latin typeface="游ゴシック" panose="020B0400000000000000" pitchFamily="50" charset="-128"/>
                <a:ea typeface="游ゴシック" panose="020B0400000000000000" pitchFamily="50" charset="-128"/>
              </a:rPr>
              <a:t>「</a:t>
            </a:r>
            <a:r>
              <a:rPr lang="en-US" altLang="ja-JP" sz="1100" dirty="0">
                <a:solidFill>
                  <a:srgbClr val="000000"/>
                </a:solidFill>
                <a:latin typeface="游ゴシック" panose="020B0400000000000000" pitchFamily="50" charset="-128"/>
                <a:ea typeface="游ゴシック" panose="020B0400000000000000" pitchFamily="50" charset="-128"/>
              </a:rPr>
              <a:t>PECS</a:t>
            </a:r>
            <a:r>
              <a:rPr lang="ja-JP" altLang="en-US" sz="1100" dirty="0">
                <a:solidFill>
                  <a:srgbClr val="000000"/>
                </a:solidFill>
                <a:latin typeface="游ゴシック" panose="020B0400000000000000" pitchFamily="50" charset="-128"/>
                <a:ea typeface="游ゴシック" panose="020B0400000000000000" pitchFamily="50" charset="-128"/>
              </a:rPr>
              <a:t>」サイトで自身の登録を行うと発行されます。当日忘れずに持参してください。</a:t>
            </a:r>
            <a:endParaRPr lang="en-US" altLang="ja-JP" sz="1100" dirty="0">
              <a:solidFill>
                <a:srgbClr val="000000"/>
              </a:solidFill>
              <a:latin typeface="游ゴシック" panose="020B0400000000000000" pitchFamily="50" charset="-128"/>
              <a:ea typeface="游ゴシック" panose="020B0400000000000000" pitchFamily="50" charset="-128"/>
            </a:endParaRPr>
          </a:p>
          <a:p>
            <a:pPr eaLnBrk="0" hangingPunct="0">
              <a:defRPr/>
            </a:pPr>
            <a:r>
              <a:rPr lang="en-US" altLang="ja-JP" sz="1100" dirty="0">
                <a:solidFill>
                  <a:srgbClr val="000000"/>
                </a:solidFill>
                <a:latin typeface="游ゴシック" panose="020B0400000000000000" pitchFamily="50" charset="-128"/>
                <a:ea typeface="游ゴシック" panose="020B0400000000000000" pitchFamily="50" charset="-128"/>
              </a:rPr>
              <a:t>※</a:t>
            </a:r>
            <a:r>
              <a:rPr lang="en-US" altLang="ja-JP" sz="1100" b="1" dirty="0">
                <a:solidFill>
                  <a:srgbClr val="000000"/>
                </a:solidFill>
                <a:latin typeface="游ゴシック" panose="020B0400000000000000" pitchFamily="50" charset="-128"/>
                <a:ea typeface="游ゴシック" panose="020B0400000000000000" pitchFamily="50" charset="-128"/>
              </a:rPr>
              <a:t>PECS</a:t>
            </a:r>
            <a:r>
              <a:rPr lang="ja-JP" altLang="en-US" sz="1100" b="1" dirty="0">
                <a:solidFill>
                  <a:srgbClr val="000000"/>
                </a:solidFill>
                <a:latin typeface="游ゴシック" panose="020B0400000000000000" pitchFamily="50" charset="-128"/>
                <a:ea typeface="游ゴシック" panose="020B0400000000000000" pitchFamily="50" charset="-128"/>
              </a:rPr>
              <a:t>登録用</a:t>
            </a:r>
            <a:r>
              <a:rPr lang="en-US" altLang="ja-JP" sz="1100" b="1" dirty="0">
                <a:solidFill>
                  <a:srgbClr val="000000"/>
                </a:solidFill>
                <a:latin typeface="游ゴシック" panose="020B0400000000000000" pitchFamily="50" charset="-128"/>
                <a:ea typeface="游ゴシック" panose="020B0400000000000000" pitchFamily="50" charset="-128"/>
              </a:rPr>
              <a:t>QR</a:t>
            </a:r>
            <a:r>
              <a:rPr lang="ja-JP" altLang="en-US" sz="1100" b="1" dirty="0">
                <a:solidFill>
                  <a:srgbClr val="000000"/>
                </a:solidFill>
                <a:latin typeface="游ゴシック" panose="020B0400000000000000" pitchFamily="50" charset="-128"/>
                <a:ea typeface="游ゴシック" panose="020B0400000000000000" pitchFamily="50" charset="-128"/>
              </a:rPr>
              <a:t>コードを紙に印刷して持参することを推奨しております。</a:t>
            </a:r>
            <a:r>
              <a:rPr lang="ja-JP" altLang="en-US" sz="1100" dirty="0">
                <a:solidFill>
                  <a:srgbClr val="000000"/>
                </a:solidFill>
                <a:latin typeface="游ゴシック" panose="020B0400000000000000" pitchFamily="50" charset="-128"/>
                <a:ea typeface="游ゴシック" panose="020B0400000000000000" pitchFamily="50" charset="-128"/>
              </a:rPr>
              <a:t>スマートフォン画面等から正しく読み込めなかった事例が報告されております。正しく読み込みができなかった場合、単位認定を受けることができません。</a:t>
            </a:r>
          </a:p>
          <a:p>
            <a:pPr eaLnBrk="0" hangingPunct="0">
              <a:defRPr/>
            </a:pPr>
            <a:r>
              <a:rPr lang="ja-JP" altLang="en-US" sz="1100" b="1" u="sng" dirty="0">
                <a:solidFill>
                  <a:srgbClr val="000000"/>
                </a:solidFill>
                <a:latin typeface="游ゴシック" panose="020B0400000000000000" pitchFamily="50" charset="-128"/>
                <a:ea typeface="游ゴシック" panose="020B0400000000000000" pitchFamily="50" charset="-128"/>
              </a:rPr>
              <a:t>③</a:t>
            </a:r>
            <a:r>
              <a:rPr lang="en-US" altLang="ja-JP" sz="1100" b="1" u="sng" dirty="0">
                <a:solidFill>
                  <a:srgbClr val="000000"/>
                </a:solidFill>
                <a:latin typeface="游ゴシック" panose="020B0400000000000000" pitchFamily="50" charset="-128"/>
                <a:ea typeface="游ゴシック" panose="020B0400000000000000" pitchFamily="50" charset="-128"/>
              </a:rPr>
              <a:t>WEB</a:t>
            </a:r>
            <a:r>
              <a:rPr lang="ja-JP" altLang="en-US" sz="1100" b="1" u="sng" dirty="0">
                <a:solidFill>
                  <a:srgbClr val="000000"/>
                </a:solidFill>
                <a:latin typeface="游ゴシック" panose="020B0400000000000000" pitchFamily="50" charset="-128"/>
                <a:ea typeface="游ゴシック" panose="020B0400000000000000" pitchFamily="50" charset="-128"/>
              </a:rPr>
              <a:t>参加の場合は視聴記録を確認します。（キーワードの提出は廃止になりました）</a:t>
            </a:r>
            <a:endParaRPr lang="en-US" altLang="ja-JP" sz="1100" b="1" u="sng" dirty="0">
              <a:solidFill>
                <a:srgbClr val="000000"/>
              </a:solidFill>
              <a:latin typeface="游ゴシック" panose="020B0400000000000000" pitchFamily="50" charset="-128"/>
              <a:ea typeface="游ゴシック" panose="020B0400000000000000" pitchFamily="50" charset="-128"/>
            </a:endParaRPr>
          </a:p>
          <a:p>
            <a:pPr eaLnBrk="0" hangingPunct="0">
              <a:defRPr/>
            </a:pPr>
            <a:endParaRPr kumimoji="1" lang="ja-JP" altLang="en-US" sz="1100" b="1" i="0" u="sng"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600" b="0" i="0" u="none" strike="noStrike" kern="1200" cap="none" spc="0" normalizeH="0" baseline="0" noProof="0" dirty="0">
              <a:ln>
                <a:noFill/>
              </a:ln>
              <a:solidFill>
                <a:srgbClr val="000000"/>
              </a:solidFill>
              <a:effectLst/>
              <a:uLnTx/>
              <a:uFillTx/>
              <a:latin typeface="ＭＳ Ｐゴシック"/>
              <a:ea typeface="ＭＳ Ｐゴシック"/>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◆日本病院薬剤師会病院薬学認定薬剤師研修管理システム（</a:t>
            </a:r>
            <a:r>
              <a:rPr kumimoji="1" lang="en-US" altLang="ja-JP"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HOPESS</a:t>
            </a:r>
            <a:r>
              <a:rPr kumimoji="1" lang="ja-JP" altLang="en-US" sz="14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）の単位認定について</a:t>
            </a:r>
          </a:p>
          <a:p>
            <a:pPr>
              <a:defRPr/>
            </a:pPr>
            <a:r>
              <a:rPr lang="ja-JP" altLang="en-US" sz="1100" b="1" u="sng" dirty="0">
                <a:latin typeface="游ゴシック" panose="020B0400000000000000" pitchFamily="50" charset="-128"/>
                <a:ea typeface="游ゴシック" panose="020B0400000000000000" pitchFamily="50" charset="-128"/>
              </a:rPr>
              <a:t>①</a:t>
            </a:r>
            <a:r>
              <a:rPr lang="en-US" altLang="ja-JP" sz="1100" b="1" u="sng" dirty="0">
                <a:latin typeface="游ゴシック" panose="020B0400000000000000" pitchFamily="50" charset="-128"/>
                <a:ea typeface="游ゴシック" panose="020B0400000000000000" pitchFamily="50" charset="-128"/>
              </a:rPr>
              <a:t>WEB</a:t>
            </a:r>
            <a:r>
              <a:rPr lang="ja-JP" altLang="en-US" sz="1100" b="1" u="sng" dirty="0">
                <a:latin typeface="游ゴシック" panose="020B0400000000000000" pitchFamily="50" charset="-128"/>
                <a:ea typeface="游ゴシック" panose="020B0400000000000000" pitchFamily="50" charset="-128"/>
              </a:rPr>
              <a:t>参加の場合、</a:t>
            </a:r>
            <a:r>
              <a:rPr lang="en-US" altLang="ja-JP" sz="1100" b="1" u="sng" dirty="0">
                <a:latin typeface="游ゴシック" panose="020B0400000000000000" pitchFamily="50" charset="-128"/>
                <a:ea typeface="游ゴシック" panose="020B0400000000000000" pitchFamily="50" charset="-128"/>
              </a:rPr>
              <a:t>1</a:t>
            </a:r>
            <a:r>
              <a:rPr lang="ja-JP" altLang="en-US" sz="1100" b="1" u="sng" dirty="0">
                <a:latin typeface="游ゴシック" panose="020B0400000000000000" pitchFamily="50" charset="-128"/>
                <a:ea typeface="游ゴシック" panose="020B0400000000000000" pitchFamily="50" charset="-128"/>
              </a:rPr>
              <a:t>人</a:t>
            </a:r>
            <a:r>
              <a:rPr lang="en-US" altLang="ja-JP" sz="1100" b="1" u="sng" dirty="0">
                <a:latin typeface="游ゴシック" panose="020B0400000000000000" pitchFamily="50" charset="-128"/>
                <a:ea typeface="游ゴシック" panose="020B0400000000000000" pitchFamily="50" charset="-128"/>
              </a:rPr>
              <a:t>1</a:t>
            </a:r>
            <a:r>
              <a:rPr lang="ja-JP" altLang="en-US" sz="1100" b="1" u="sng" dirty="0">
                <a:latin typeface="游ゴシック" panose="020B0400000000000000" pitchFamily="50" charset="-128"/>
                <a:ea typeface="游ゴシック" panose="020B0400000000000000" pitchFamily="50" charset="-128"/>
              </a:rPr>
              <a:t>台のパソコンが必要です。</a:t>
            </a:r>
            <a:r>
              <a:rPr lang="ja-JP" altLang="en-US" sz="1100" dirty="0">
                <a:latin typeface="游ゴシック" panose="020B0400000000000000" pitchFamily="50" charset="-128"/>
                <a:ea typeface="游ゴシック" panose="020B0400000000000000" pitchFamily="50" charset="-128"/>
              </a:rPr>
              <a:t>複数人で視聴した場合は、ログインした人１名分しか認定されません。</a:t>
            </a:r>
            <a:endParaRPr lang="en-US" altLang="ja-JP" sz="1100" dirty="0">
              <a:latin typeface="游ゴシック" panose="020B0400000000000000" pitchFamily="50" charset="-128"/>
              <a:ea typeface="游ゴシック" panose="020B0400000000000000" pitchFamily="50" charset="-128"/>
            </a:endParaRPr>
          </a:p>
          <a:p>
            <a:pPr>
              <a:defRPr/>
            </a:pPr>
            <a:r>
              <a:rPr lang="ja-JP" altLang="en-US" sz="1100" b="1" u="sng" dirty="0">
                <a:latin typeface="游ゴシック" panose="020B0400000000000000" pitchFamily="50" charset="-128"/>
                <a:ea typeface="游ゴシック" panose="020B0400000000000000" pitchFamily="50" charset="-128"/>
              </a:rPr>
              <a:t>②</a:t>
            </a:r>
            <a:r>
              <a:rPr lang="en-US" altLang="ja-JP" sz="1100" b="1" u="sng" dirty="0">
                <a:latin typeface="游ゴシック" panose="020B0400000000000000" pitchFamily="50" charset="-128"/>
                <a:ea typeface="游ゴシック" panose="020B0400000000000000" pitchFamily="50" charset="-128"/>
              </a:rPr>
              <a:t>HOPESS</a:t>
            </a:r>
            <a:r>
              <a:rPr lang="ja-JP" altLang="en-US" sz="1100" b="1" u="sng" dirty="0">
                <a:latin typeface="游ゴシック" panose="020B0400000000000000" pitchFamily="50" charset="-128"/>
                <a:ea typeface="游ゴシック" panose="020B0400000000000000" pitchFamily="50" charset="-128"/>
              </a:rPr>
              <a:t>の場合はキーワードの提出が必要です。</a:t>
            </a:r>
            <a:r>
              <a:rPr lang="ja-JP" altLang="en-US" sz="1100" dirty="0">
                <a:latin typeface="游ゴシック" panose="020B0400000000000000" pitchFamily="50" charset="-128"/>
                <a:ea typeface="游ゴシック" panose="020B0400000000000000" pitchFamily="50" charset="-128"/>
              </a:rPr>
              <a:t>入退出時刻記録が不適切な場合、キーワードが提出されなかった場合は、単位認定を受けることができません。</a:t>
            </a:r>
            <a:endParaRPr lang="en-US" altLang="ja-JP" sz="1100" dirty="0">
              <a:latin typeface="游ゴシック" panose="020B0400000000000000" pitchFamily="50" charset="-128"/>
              <a:ea typeface="游ゴシック" panose="020B0400000000000000" pitchFamily="50" charset="-128"/>
            </a:endParaRPr>
          </a:p>
          <a:p>
            <a:pPr lvl="0" eaLnBrk="0" hangingPunct="0">
              <a:defRPr/>
            </a:pPr>
            <a:r>
              <a:rPr lang="ja-JP" altLang="en-US" sz="1100" b="1" u="sng" dirty="0">
                <a:solidFill>
                  <a:srgbClr val="000000"/>
                </a:solidFill>
                <a:latin typeface="游ゴシック" panose="020B0400000000000000" pitchFamily="50" charset="-128"/>
                <a:ea typeface="游ゴシック" panose="020B0400000000000000" pitchFamily="50" charset="-128"/>
              </a:rPr>
              <a:t>③</a:t>
            </a:r>
            <a:r>
              <a:rPr lang="en-US" altLang="ja-JP" sz="1100" b="1" u="sng" dirty="0">
                <a:solidFill>
                  <a:srgbClr val="000000"/>
                </a:solidFill>
                <a:latin typeface="游ゴシック" panose="020B0400000000000000" pitchFamily="50" charset="-128"/>
                <a:ea typeface="游ゴシック" panose="020B0400000000000000" pitchFamily="50" charset="-128"/>
              </a:rPr>
              <a:t>WEB</a:t>
            </a:r>
            <a:r>
              <a:rPr lang="ja-JP" altLang="en-US" sz="1100" b="1" u="sng" dirty="0">
                <a:solidFill>
                  <a:srgbClr val="000000"/>
                </a:solidFill>
                <a:latin typeface="游ゴシック" panose="020B0400000000000000" pitchFamily="50" charset="-128"/>
                <a:ea typeface="游ゴシック" panose="020B0400000000000000" pitchFamily="50" charset="-128"/>
              </a:rPr>
              <a:t>参加の場合、講演会終了後に「アンケート回答フォーム」の回答をお願いします。</a:t>
            </a:r>
            <a:endParaRPr lang="en-US" altLang="ja-JP" sz="1100" b="1" u="sng" dirty="0">
              <a:solidFill>
                <a:srgbClr val="000000"/>
              </a:solidFill>
              <a:latin typeface="游ゴシック" panose="020B0400000000000000" pitchFamily="50" charset="-128"/>
              <a:ea typeface="游ゴシック" panose="020B0400000000000000" pitchFamily="50" charset="-128"/>
            </a:endParaRPr>
          </a:p>
          <a:p>
            <a:pPr lvl="0" eaLnBrk="0" hangingPunct="0">
              <a:defRPr/>
            </a:pPr>
            <a:r>
              <a:rPr kumimoji="1" lang="ja-JP" altLang="en-US"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講演会終了後に「退出」をクリックすると</a:t>
            </a:r>
            <a:r>
              <a:rPr kumimoji="1" lang="en-US" altLang="ja-JP"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アンケート回答フォーム</a:t>
            </a:r>
            <a:r>
              <a:rPr kumimoji="1" lang="en-US" altLang="ja-JP"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が立ち上がりますので</a:t>
            </a:r>
            <a:r>
              <a:rPr lang="ja-JP" altLang="en-US" sz="1100" dirty="0">
                <a:solidFill>
                  <a:srgbClr val="000000"/>
                </a:solidFill>
                <a:latin typeface="游ゴシック" panose="020B0400000000000000" pitchFamily="50" charset="-128"/>
                <a:ea typeface="游ゴシック" panose="020B0400000000000000" pitchFamily="50" charset="-128"/>
              </a:rPr>
              <a:t>、</a:t>
            </a:r>
            <a:r>
              <a:rPr lang="en-US" altLang="ja-JP" sz="1100" b="1" dirty="0">
                <a:latin typeface="游ゴシック" panose="020B0400000000000000" pitchFamily="50" charset="-128"/>
                <a:ea typeface="游ゴシック" panose="020B0400000000000000" pitchFamily="50" charset="-128"/>
              </a:rPr>
              <a:t>3</a:t>
            </a:r>
            <a:r>
              <a:rPr lang="ja-JP" altLang="en-US" sz="1100" b="1" dirty="0">
                <a:latin typeface="游ゴシック" panose="020B0400000000000000" pitchFamily="50" charset="-128"/>
                <a:ea typeface="游ゴシック" panose="020B0400000000000000" pitchFamily="50" charset="-128"/>
              </a:rPr>
              <a:t>つのキーワードと薬剤師名簿登録番号</a:t>
            </a:r>
            <a:r>
              <a:rPr lang="ja-JP" altLang="en-US" sz="1100" dirty="0">
                <a:latin typeface="游ゴシック" panose="020B0400000000000000" pitchFamily="50" charset="-128"/>
                <a:ea typeface="游ゴシック" panose="020B0400000000000000" pitchFamily="50" charset="-128"/>
              </a:rPr>
              <a:t>を</a:t>
            </a:r>
            <a:r>
              <a:rPr kumimoji="1" lang="ja-JP" altLang="en-US" sz="11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研修会当日中に回答してください。</a:t>
            </a:r>
            <a:r>
              <a:rPr kumimoji="1" lang="en-US" altLang="ja-JP" sz="11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「送信」をクリック</a:t>
            </a:r>
            <a:r>
              <a:rPr kumimoji="1" lang="en-US" altLang="ja-JP" sz="11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r>
              <a:rPr kumimoji="1" lang="ja-JP" altLang="en-US" sz="1100" b="1"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 </a:t>
            </a:r>
            <a:r>
              <a:rPr lang="en-US" altLang="ja-JP" sz="1100" dirty="0">
                <a:solidFill>
                  <a:srgbClr val="000000"/>
                </a:solidFill>
                <a:latin typeface="游ゴシック" panose="020B0400000000000000" pitchFamily="50" charset="-128"/>
                <a:ea typeface="游ゴシック" panose="020B0400000000000000" pitchFamily="50" charset="-128"/>
              </a:rPr>
              <a:t>3</a:t>
            </a:r>
            <a:r>
              <a:rPr lang="ja-JP" altLang="en-US" sz="1100" dirty="0">
                <a:solidFill>
                  <a:srgbClr val="000000"/>
                </a:solidFill>
                <a:latin typeface="游ゴシック" panose="020B0400000000000000" pitchFamily="50" charset="-128"/>
                <a:ea typeface="游ゴシック" panose="020B0400000000000000" pitchFamily="50" charset="-128"/>
              </a:rPr>
              <a:t>つのキーワードは講演会中</a:t>
            </a:r>
            <a:r>
              <a:rPr kumimoji="1" lang="ja-JP" altLang="en-US"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（冒頭・中盤・終盤）にそれぞれ提示されます。忘れずにお控えください。間違ってアンケートに回答せず</a:t>
            </a:r>
            <a:r>
              <a:rPr kumimoji="1" lang="en-US" altLang="ja-JP"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WEB</a:t>
            </a:r>
            <a:r>
              <a:rPr kumimoji="1" lang="ja-JP" altLang="en-US" sz="110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画面を閉じてしまった場合は、再度アンケート回答フォームへ接続することはできませんので、ご注意ください。</a:t>
            </a:r>
            <a:r>
              <a:rPr kumimoji="1" lang="ja-JP" altLang="en-US"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アンケート回答フォームが立ち上がらないなどのトラブル発生時は、研修会当日中に本講演担当者まで、</a:t>
            </a:r>
            <a:r>
              <a:rPr kumimoji="1" lang="en-US" altLang="ja-JP"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3</a:t>
            </a:r>
            <a:r>
              <a:rPr kumimoji="1" lang="ja-JP" altLang="en-US"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つのキーワードと</a:t>
            </a:r>
            <a:r>
              <a:rPr lang="ja-JP" altLang="en-US" sz="1100" dirty="0">
                <a:latin typeface="游ゴシック" panose="020B0400000000000000" pitchFamily="50" charset="-128"/>
                <a:ea typeface="游ゴシック" panose="020B0400000000000000" pitchFamily="50" charset="-128"/>
              </a:rPr>
              <a:t>薬剤師名簿登録番号</a:t>
            </a:r>
            <a:r>
              <a:rPr kumimoji="1" lang="ja-JP" altLang="en-US"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をお知らせください。（</a:t>
            </a:r>
            <a:r>
              <a:rPr kumimoji="1" lang="en-US" altLang="ja-JP"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E-mail</a:t>
            </a:r>
            <a:r>
              <a:rPr kumimoji="1" lang="ja-JP" altLang="en-US" sz="110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a:t>
            </a:r>
            <a:endParaRPr kumimoji="1" lang="en-US" altLang="ja-JP" sz="1100" b="1"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lvl="0" eaLnBrk="0" hangingPunct="0">
              <a:defRPr/>
            </a:pPr>
            <a:r>
              <a:rPr lang="ja-JP" altLang="en-US" sz="1100" b="1" u="sng" dirty="0">
                <a:latin typeface="游ゴシック" panose="020B0400000000000000" pitchFamily="50" charset="-128"/>
                <a:ea typeface="游ゴシック" panose="020B0400000000000000" pitchFamily="50" charset="-128"/>
              </a:rPr>
              <a:t>④現地参加</a:t>
            </a:r>
            <a:r>
              <a:rPr lang="ja-JP" altLang="en-US" sz="1100" b="1" u="sng" dirty="0">
                <a:solidFill>
                  <a:prstClr val="black"/>
                </a:solidFill>
                <a:latin typeface="游ゴシック" panose="020B0400000000000000" pitchFamily="50" charset="-128"/>
                <a:ea typeface="游ゴシック" panose="020B0400000000000000" pitchFamily="50" charset="-128"/>
              </a:rPr>
              <a:t>の場合</a:t>
            </a:r>
            <a:r>
              <a:rPr lang="ja-JP" altLang="en-US" sz="1100" u="sng" dirty="0">
                <a:solidFill>
                  <a:prstClr val="black"/>
                </a:solidFill>
                <a:latin typeface="游ゴシック" panose="020B0400000000000000" pitchFamily="50" charset="-128"/>
                <a:ea typeface="游ゴシック" panose="020B0400000000000000" pitchFamily="50" charset="-128"/>
              </a:rPr>
              <a:t>、当日会場で配布される</a:t>
            </a:r>
            <a:r>
              <a:rPr lang="ja-JP" altLang="en-US" sz="1100" b="1" u="sng" dirty="0">
                <a:solidFill>
                  <a:srgbClr val="000000"/>
                </a:solidFill>
                <a:latin typeface="游ゴシック" panose="020B0400000000000000" pitchFamily="50" charset="-128"/>
                <a:ea typeface="游ゴシック" panose="020B0400000000000000" pitchFamily="50" charset="-128"/>
              </a:rPr>
              <a:t>二次元バーコード</a:t>
            </a:r>
            <a:r>
              <a:rPr lang="ja-JP" altLang="en-US" sz="1100" u="sng" dirty="0">
                <a:solidFill>
                  <a:srgbClr val="000000"/>
                </a:solidFill>
                <a:latin typeface="游ゴシック" panose="020B0400000000000000" pitchFamily="50" charset="-128"/>
                <a:ea typeface="游ゴシック" panose="020B0400000000000000" pitchFamily="50" charset="-128"/>
              </a:rPr>
              <a:t>から、または</a:t>
            </a:r>
            <a:r>
              <a:rPr lang="ja-JP" altLang="en-US" sz="1100" b="1" u="sng" dirty="0">
                <a:solidFill>
                  <a:srgbClr val="000000"/>
                </a:solidFill>
                <a:latin typeface="游ゴシック" panose="020B0400000000000000" pitchFamily="50" charset="-128"/>
                <a:ea typeface="游ゴシック" panose="020B0400000000000000" pitchFamily="50" charset="-128"/>
              </a:rPr>
              <a:t>単位申請用の用紙</a:t>
            </a:r>
            <a:r>
              <a:rPr lang="ja-JP" altLang="en-US" sz="1100" u="sng" dirty="0">
                <a:solidFill>
                  <a:srgbClr val="000000"/>
                </a:solidFill>
                <a:latin typeface="游ゴシック" panose="020B0400000000000000" pitchFamily="50" charset="-128"/>
                <a:ea typeface="游ゴシック" panose="020B0400000000000000" pitchFamily="50" charset="-128"/>
              </a:rPr>
              <a:t>に氏名・施設名・</a:t>
            </a:r>
            <a:r>
              <a:rPr lang="ja-JP" altLang="en-US" sz="1100" u="sng" dirty="0">
                <a:latin typeface="游ゴシック" panose="020B0400000000000000" pitchFamily="50" charset="-128"/>
                <a:ea typeface="游ゴシック" panose="020B0400000000000000" pitchFamily="50" charset="-128"/>
              </a:rPr>
              <a:t>薬剤師名簿登録番号の記帳と</a:t>
            </a:r>
            <a:r>
              <a:rPr lang="en-US" altLang="ja-JP" sz="1100" u="sng" dirty="0">
                <a:solidFill>
                  <a:srgbClr val="000000"/>
                </a:solidFill>
                <a:latin typeface="游ゴシック" panose="020B0400000000000000" pitchFamily="50" charset="-128"/>
                <a:ea typeface="游ゴシック" panose="020B0400000000000000" pitchFamily="50" charset="-128"/>
              </a:rPr>
              <a:t>3</a:t>
            </a:r>
            <a:r>
              <a:rPr lang="ja-JP" altLang="en-US" sz="1100" u="sng" dirty="0">
                <a:solidFill>
                  <a:srgbClr val="000000"/>
                </a:solidFill>
                <a:latin typeface="游ゴシック" panose="020B0400000000000000" pitchFamily="50" charset="-128"/>
                <a:ea typeface="游ゴシック" panose="020B0400000000000000" pitchFamily="50" charset="-128"/>
              </a:rPr>
              <a:t>つのキーワードの提出が</a:t>
            </a:r>
            <a:r>
              <a:rPr lang="ja-JP" altLang="en-US" sz="1100" u="sng" dirty="0">
                <a:latin typeface="游ゴシック" panose="020B0400000000000000" pitchFamily="50" charset="-128"/>
                <a:ea typeface="游ゴシック" panose="020B0400000000000000" pitchFamily="50" charset="-128"/>
              </a:rPr>
              <a:t>必要となります。</a:t>
            </a:r>
            <a:endParaRPr kumimoji="1" lang="en-US" altLang="ja-JP" sz="1100" i="0" u="sng"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7" name="正方形/長方形 6">
            <a:extLst>
              <a:ext uri="{FF2B5EF4-FFF2-40B4-BE49-F238E27FC236}">
                <a16:creationId xmlns:a16="http://schemas.microsoft.com/office/drawing/2014/main" id="{B3B3F105-5CDE-557C-319A-5FAAD6D43436}"/>
              </a:ext>
            </a:extLst>
          </p:cNvPr>
          <p:cNvSpPr/>
          <p:nvPr/>
        </p:nvSpPr>
        <p:spPr>
          <a:xfrm>
            <a:off x="517594" y="4825852"/>
            <a:ext cx="6292828" cy="16393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5CFF2CEE-1914-5362-28A4-75C2C33BC1AE}"/>
              </a:ext>
            </a:extLst>
          </p:cNvPr>
          <p:cNvSpPr/>
          <p:nvPr/>
        </p:nvSpPr>
        <p:spPr>
          <a:xfrm>
            <a:off x="517594" y="6465168"/>
            <a:ext cx="6292827" cy="29656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7260711"/>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2153</TotalTime>
  <Words>1265</Words>
  <Application>Microsoft Office PowerPoint</Application>
  <PresentationFormat>A4 210 x 297 mm</PresentationFormat>
  <Paragraphs>68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游ゴシック</vt:lpstr>
      <vt:lpstr>Arial Black</vt:lpstr>
      <vt:lpstr>Century Gothic</vt:lpstr>
      <vt:lpstr>Times New Roman</vt:lpstr>
      <vt:lpstr>標準デザイン</vt:lpstr>
      <vt:lpstr>PowerPoint プレゼンテーション</vt:lpstr>
      <vt:lpstr>PowerPoint プレゼンテーション</vt:lpstr>
    </vt:vector>
  </TitlesOfParts>
  <Company>PLEIADES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HIDEYUKI</dc:creator>
  <cp:lastModifiedBy>宏治 松野</cp:lastModifiedBy>
  <cp:revision>73</cp:revision>
  <cp:lastPrinted>2024-08-17T00:04:43Z</cp:lastPrinted>
  <dcterms:created xsi:type="dcterms:W3CDTF">2003-02-20T11:03:18Z</dcterms:created>
  <dcterms:modified xsi:type="dcterms:W3CDTF">2024-08-19T07:39:54Z</dcterms:modified>
</cp:coreProperties>
</file>